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notesSlides/notesSlide3.xml" ContentType="application/vnd.openxmlformats-officedocument.presentationml.notesSlide+xml"/>
  <Override PartName="/ppt/embeddings/oleObject5.bin" ContentType="application/vnd.openxmlformats-officedocument.oleObject"/>
  <Override PartName="/ppt/notesSlides/notesSlide4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notesSlides/notesSlide5.xml" ContentType="application/vnd.openxmlformats-officedocument.presentationml.notesSlide+xml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notesSlides/notesSlide6.xml" ContentType="application/vnd.openxmlformats-officedocument.presentationml.notesSlide+xml"/>
  <Override PartName="/ppt/embeddings/Microsoft_Equation1.bin" ContentType="application/vnd.openxmlformats-officedocument.oleObject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embeddings/oleObject33.bin" ContentType="application/vnd.openxmlformats-officedocument.oleObject"/>
  <Override PartName="/ppt/notesSlides/notesSlide7.xml" ContentType="application/vnd.openxmlformats-officedocument.presentationml.notesSlide+xml"/>
  <Override PartName="/ppt/embeddings/oleObject34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44"/>
  </p:notesMasterIdLst>
  <p:handoutMasterIdLst>
    <p:handoutMasterId r:id="rId45"/>
  </p:handoutMasterIdLst>
  <p:sldIdLst>
    <p:sldId id="291" r:id="rId2"/>
    <p:sldId id="292" r:id="rId3"/>
    <p:sldId id="304" r:id="rId4"/>
    <p:sldId id="305" r:id="rId5"/>
    <p:sldId id="313" r:id="rId6"/>
    <p:sldId id="306" r:id="rId7"/>
    <p:sldId id="307" r:id="rId8"/>
    <p:sldId id="314" r:id="rId9"/>
    <p:sldId id="309" r:id="rId10"/>
    <p:sldId id="310" r:id="rId11"/>
    <p:sldId id="311" r:id="rId12"/>
    <p:sldId id="312" r:id="rId13"/>
    <p:sldId id="257" r:id="rId14"/>
    <p:sldId id="258" r:id="rId15"/>
    <p:sldId id="260" r:id="rId16"/>
    <p:sldId id="261" r:id="rId17"/>
    <p:sldId id="264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90" r:id="rId27"/>
    <p:sldId id="319" r:id="rId28"/>
    <p:sldId id="316" r:id="rId29"/>
    <p:sldId id="274" r:id="rId30"/>
    <p:sldId id="275" r:id="rId31"/>
    <p:sldId id="276" r:id="rId32"/>
    <p:sldId id="277" r:id="rId33"/>
    <p:sldId id="301" r:id="rId34"/>
    <p:sldId id="280" r:id="rId35"/>
    <p:sldId id="284" r:id="rId36"/>
    <p:sldId id="320" r:id="rId37"/>
    <p:sldId id="287" r:id="rId38"/>
    <p:sldId id="315" r:id="rId39"/>
    <p:sldId id="288" r:id="rId40"/>
    <p:sldId id="317" r:id="rId41"/>
    <p:sldId id="318" r:id="rId42"/>
    <p:sldId id="28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Lucida Sans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3EB"/>
    <a:srgbClr val="F0EEEB"/>
    <a:srgbClr val="00A000"/>
    <a:srgbClr val="A40508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0" autoAdjust="0"/>
    <p:restoredTop sz="94737" autoAdjust="0"/>
  </p:normalViewPr>
  <p:slideViewPr>
    <p:cSldViewPr>
      <p:cViewPr varScale="1">
        <p:scale>
          <a:sx n="71" d="100"/>
          <a:sy n="71" d="100"/>
        </p:scale>
        <p:origin x="-185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19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8.xml"/><Relationship Id="rId2" Type="http://schemas.openxmlformats.org/officeDocument/2006/relationships/slide" Target="slides/slide3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Classeur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Classeur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Classeur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Feuil1!$A$1:$A$7</c:f>
              <c:numCache>
                <c:formatCode>General</c:formatCode>
                <c:ptCount val="7"/>
                <c:pt idx="0">
                  <c:v>0.1</c:v>
                </c:pt>
                <c:pt idx="1">
                  <c:v>0.2</c:v>
                </c:pt>
                <c:pt idx="2">
                  <c:v>0.3</c:v>
                </c:pt>
                <c:pt idx="3">
                  <c:v>0.2</c:v>
                </c:pt>
                <c:pt idx="4">
                  <c:v>0.1</c:v>
                </c:pt>
                <c:pt idx="5">
                  <c:v>0.1</c:v>
                </c:pt>
                <c:pt idx="6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6728936"/>
        <c:axId val="-2119132584"/>
      </c:barChart>
      <c:catAx>
        <c:axId val="-211672893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19132584"/>
        <c:crosses val="autoZero"/>
        <c:auto val="1"/>
        <c:lblAlgn val="ctr"/>
        <c:lblOffset val="100"/>
        <c:noMultiLvlLbl val="0"/>
      </c:catAx>
      <c:valAx>
        <c:axId val="-2119132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1672893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Feuil1!$F$1:$F$7</c:f>
              <c:numCache>
                <c:formatCode>General</c:formatCode>
                <c:ptCount val="7"/>
                <c:pt idx="0">
                  <c:v>0.3</c:v>
                </c:pt>
                <c:pt idx="1">
                  <c:v>0.1</c:v>
                </c:pt>
                <c:pt idx="2">
                  <c:v>0.1</c:v>
                </c:pt>
                <c:pt idx="3">
                  <c:v>0.0</c:v>
                </c:pt>
                <c:pt idx="4">
                  <c:v>0.0</c:v>
                </c:pt>
                <c:pt idx="5">
                  <c:v>0.4</c:v>
                </c:pt>
                <c:pt idx="6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6726728"/>
        <c:axId val="-2116724600"/>
      </c:barChart>
      <c:catAx>
        <c:axId val="-211672672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16724600"/>
        <c:crosses val="autoZero"/>
        <c:auto val="1"/>
        <c:lblAlgn val="ctr"/>
        <c:lblOffset val="100"/>
        <c:noMultiLvlLbl val="0"/>
      </c:catAx>
      <c:valAx>
        <c:axId val="-2116724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1672672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val>
            <c:numRef>
              <c:f>Feuil1!$D$1:$D$7</c:f>
              <c:numCache>
                <c:formatCode>General</c:formatCode>
                <c:ptCount val="7"/>
                <c:pt idx="0">
                  <c:v>0.0</c:v>
                </c:pt>
                <c:pt idx="1">
                  <c:v>0.3</c:v>
                </c:pt>
                <c:pt idx="2">
                  <c:v>0.5</c:v>
                </c:pt>
                <c:pt idx="3">
                  <c:v>0.2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19273800"/>
        <c:axId val="2073056360"/>
      </c:barChart>
      <c:catAx>
        <c:axId val="-2119273800"/>
        <c:scaling>
          <c:orientation val="minMax"/>
        </c:scaling>
        <c:delete val="0"/>
        <c:axPos val="b"/>
        <c:majorTickMark val="out"/>
        <c:minorTickMark val="none"/>
        <c:tickLblPos val="nextTo"/>
        <c:crossAx val="2073056360"/>
        <c:crosses val="autoZero"/>
        <c:auto val="1"/>
        <c:lblAlgn val="ctr"/>
        <c:lblOffset val="100"/>
        <c:noMultiLvlLbl val="0"/>
      </c:catAx>
      <c:valAx>
        <c:axId val="20730563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1927380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4" Type="http://schemas.openxmlformats.org/officeDocument/2006/relationships/image" Target="../media/image37.wmf"/><Relationship Id="rId1" Type="http://schemas.openxmlformats.org/officeDocument/2006/relationships/image" Target="../media/image34.wmf"/><Relationship Id="rId2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Relationship Id="rId2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Relationship Id="rId3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4" Type="http://schemas.openxmlformats.org/officeDocument/2006/relationships/image" Target="../media/image18.wmf"/><Relationship Id="rId1" Type="http://schemas.openxmlformats.org/officeDocument/2006/relationships/image" Target="../media/image15.wmf"/><Relationship Id="rId2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4" Type="http://schemas.openxmlformats.org/officeDocument/2006/relationships/image" Target="../media/image23.wmf"/><Relationship Id="rId5" Type="http://schemas.openxmlformats.org/officeDocument/2006/relationships/image" Target="../media/image24.wmf"/><Relationship Id="rId1" Type="http://schemas.openxmlformats.org/officeDocument/2006/relationships/image" Target="../media/image20.wmf"/><Relationship Id="rId2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4" Type="http://schemas.openxmlformats.org/officeDocument/2006/relationships/image" Target="../media/image28.emf"/><Relationship Id="rId5" Type="http://schemas.openxmlformats.org/officeDocument/2006/relationships/image" Target="../media/image29.wmf"/><Relationship Id="rId1" Type="http://schemas.openxmlformats.org/officeDocument/2006/relationships/image" Target="../media/image25.wmf"/><Relationship Id="rId2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0C5CCFC0-E160-1847-8069-5F5FC43914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4143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D7C6A8-AEFD-C145-9035-8764B34B8E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0217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192FA3-B6B6-6542-A182-18EC0B84C068}" type="slidenum">
              <a:rPr lang="en-US"/>
              <a:pPr/>
              <a:t>1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fontAlgn="t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A332AB-C21F-2641-97DA-46304568A1D0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1850AE-EAEF-5F4D-AD2D-9F38B1D390E3}" type="slidenum">
              <a:rPr lang="zh-CN" altLang="en-US"/>
              <a:pPr/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0DBF48-E7C9-2048-A13E-625E477FB328}" type="slidenum">
              <a:rPr lang="zh-CN" altLang="en-US"/>
              <a:pPr/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C1FB0-9E70-9D41-A58A-747F665E23A4}" type="slidenum">
              <a:rPr lang="zh-CN" altLang="en-US"/>
              <a:pPr/>
              <a:t>28</a:t>
            </a:fld>
            <a:endParaRPr lang="en-US" altLang="zh-CN"/>
          </a:p>
        </p:txBody>
      </p:sp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C73129-8E04-DC41-AC44-25395BAA8CD6}" type="slidenum">
              <a:rPr lang="zh-CN" altLang="en-US"/>
              <a:pPr>
                <a:defRPr/>
              </a:pPr>
              <a:t>36</a:t>
            </a:fld>
            <a:endParaRPr lang="en-US" altLang="zh-CN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fr-FR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F15A75-FA1E-1F44-AEA8-97086181EFCC}" type="slidenum">
              <a:rPr lang="en-US"/>
              <a:pPr/>
              <a:t>39</a:t>
            </a:fld>
            <a:endParaRPr lang="en-US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488" tIns="44450" rIns="90488" bIns="44450"/>
          <a:lstStyle/>
          <a:p>
            <a:endParaRPr lang="en-US"/>
          </a:p>
        </p:txBody>
      </p:sp>
      <p:sp>
        <p:nvSpPr>
          <p:cNvPr id="137219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fld id="{F87D84B0-CE47-094F-B122-9845BF659D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674A21-2CEA-BE40-8E14-34F1BA0A88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235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2A60F-A055-6F4B-BB3C-8ACF809197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710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131B605-62C5-A745-8FDB-576C639D6875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99308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89C22C-3F2C-C840-BB69-E6D6AA1E4C8A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321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B2E9F3-702F-BF47-AFA2-8752A12118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7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2F31D-125E-9249-8010-0344A5D12E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2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C6C2C-1C4E-1D48-8273-9674738975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4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704703-9F23-554D-AC58-885EF1C27A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2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1CFCD-C750-5249-814F-2373DB6857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68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52D29-3AF8-0643-880B-FDB04D6C1E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9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F628D-D1D8-B241-A874-470A740F5A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16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C0210D-7DCD-ED47-AA3A-0662F4A2B4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3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45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fld id="{53E5D725-A8CB-B449-9345-2334B8FEA98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A50021"/>
              </a:solidFill>
              <a:latin typeface="Tahom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charset="0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charset="0"/>
        <a:buChar char="n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charset="0"/>
        <a:buChar char="n"/>
        <a:defRPr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charset="0"/>
        <a:buChar char="n"/>
        <a:defRPr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charset="0"/>
        <a:buChar char="n"/>
        <a:defRPr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charset="0"/>
        <a:buChar char="n"/>
        <a:defRPr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charset="0"/>
        <a:buChar char="n"/>
        <a:defRPr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charset="0"/>
        <a:buChar char="n"/>
        <a:defRPr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6" Type="http://schemas.openxmlformats.org/officeDocument/2006/relationships/image" Target="../media/image9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6" Type="http://schemas.openxmlformats.org/officeDocument/2006/relationships/image" Target="../media/image11.wmf"/><Relationship Id="rId7" Type="http://schemas.openxmlformats.org/officeDocument/2006/relationships/oleObject" Target="../embeddings/oleObject10.bin"/><Relationship Id="rId8" Type="http://schemas.openxmlformats.org/officeDocument/2006/relationships/image" Target="../media/image12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3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5.wmf"/><Relationship Id="rId6" Type="http://schemas.openxmlformats.org/officeDocument/2006/relationships/oleObject" Target="../embeddings/oleObject13.bin"/><Relationship Id="rId7" Type="http://schemas.openxmlformats.org/officeDocument/2006/relationships/image" Target="../media/image16.wmf"/><Relationship Id="rId8" Type="http://schemas.openxmlformats.org/officeDocument/2006/relationships/oleObject" Target="../embeddings/oleObject14.bin"/><Relationship Id="rId9" Type="http://schemas.openxmlformats.org/officeDocument/2006/relationships/image" Target="../media/image17.wmf"/><Relationship Id="rId10" Type="http://schemas.openxmlformats.org/officeDocument/2006/relationships/oleObject" Target="../embeddings/oleObject15.bin"/><Relationship Id="rId11" Type="http://schemas.openxmlformats.org/officeDocument/2006/relationships/image" Target="../media/image18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0.bin"/><Relationship Id="rId12" Type="http://schemas.openxmlformats.org/officeDocument/2006/relationships/image" Target="../media/image24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6.bin"/><Relationship Id="rId4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21.wmf"/><Relationship Id="rId7" Type="http://schemas.openxmlformats.org/officeDocument/2006/relationships/oleObject" Target="../embeddings/oleObject18.bin"/><Relationship Id="rId8" Type="http://schemas.openxmlformats.org/officeDocument/2006/relationships/image" Target="../media/image22.wmf"/><Relationship Id="rId9" Type="http://schemas.openxmlformats.org/officeDocument/2006/relationships/oleObject" Target="../embeddings/oleObject19.bin"/><Relationship Id="rId10" Type="http://schemas.openxmlformats.org/officeDocument/2006/relationships/image" Target="../media/image23.wmf"/></Relationships>
</file>

<file path=ppt/slides/_rels/slide2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25.bin"/><Relationship Id="rId12" Type="http://schemas.openxmlformats.org/officeDocument/2006/relationships/image" Target="../media/image29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1.bin"/><Relationship Id="rId4" Type="http://schemas.openxmlformats.org/officeDocument/2006/relationships/image" Target="../media/image25.wmf"/><Relationship Id="rId5" Type="http://schemas.openxmlformats.org/officeDocument/2006/relationships/oleObject" Target="../embeddings/oleObject22.bin"/><Relationship Id="rId6" Type="http://schemas.openxmlformats.org/officeDocument/2006/relationships/image" Target="../media/image26.wmf"/><Relationship Id="rId7" Type="http://schemas.openxmlformats.org/officeDocument/2006/relationships/oleObject" Target="../embeddings/oleObject23.bin"/><Relationship Id="rId8" Type="http://schemas.openxmlformats.org/officeDocument/2006/relationships/image" Target="../media/image27.wmf"/><Relationship Id="rId9" Type="http://schemas.openxmlformats.org/officeDocument/2006/relationships/oleObject" Target="../embeddings/oleObject24.bin"/><Relationship Id="rId10" Type="http://schemas.openxmlformats.org/officeDocument/2006/relationships/image" Target="../media/image28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4" Type="http://schemas.openxmlformats.org/officeDocument/2006/relationships/image" Target="../media/image30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4" Type="http://schemas.openxmlformats.org/officeDocument/2006/relationships/image" Target="../media/image31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4" Type="http://schemas.openxmlformats.org/officeDocument/2006/relationships/image" Target="../media/image34.wmf"/><Relationship Id="rId5" Type="http://schemas.openxmlformats.org/officeDocument/2006/relationships/oleObject" Target="../embeddings/oleObject29.bin"/><Relationship Id="rId6" Type="http://schemas.openxmlformats.org/officeDocument/2006/relationships/image" Target="../media/image35.wmf"/><Relationship Id="rId7" Type="http://schemas.openxmlformats.org/officeDocument/2006/relationships/oleObject" Target="../embeddings/oleObject30.bin"/><Relationship Id="rId8" Type="http://schemas.openxmlformats.org/officeDocument/2006/relationships/image" Target="../media/image36.wmf"/><Relationship Id="rId9" Type="http://schemas.openxmlformats.org/officeDocument/2006/relationships/oleObject" Target="../embeddings/oleObject31.bin"/><Relationship Id="rId10" Type="http://schemas.openxmlformats.org/officeDocument/2006/relationships/image" Target="../media/image37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4" Type="http://schemas.openxmlformats.org/officeDocument/2006/relationships/image" Target="../media/image38.e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Microsoft_Equation1.bin"/><Relationship Id="rId5" Type="http://schemas.openxmlformats.org/officeDocument/2006/relationships/image" Target="../media/image39.emf"/><Relationship Id="rId6" Type="http://schemas.openxmlformats.org/officeDocument/2006/relationships/chart" Target="../charts/chart1.xml"/><Relationship Id="rId7" Type="http://schemas.openxmlformats.org/officeDocument/2006/relationships/chart" Target="../charts/chart2.xml"/><Relationship Id="rId8" Type="http://schemas.openxmlformats.org/officeDocument/2006/relationships/chart" Target="../charts/chart3.xml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4" Type="http://schemas.openxmlformats.org/officeDocument/2006/relationships/image" Target="../media/image41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4" Type="http://schemas.openxmlformats.org/officeDocument/2006/relationships/image" Target="../media/image42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4.wmf"/><Relationship Id="rId5" Type="http://schemas.openxmlformats.org/officeDocument/2006/relationships/image" Target="../media/image5.wmf"/><Relationship Id="rId6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Information Retrieval –</a:t>
            </a:r>
            <a:br>
              <a:rPr lang="en-US" dirty="0" smtClean="0"/>
            </a:br>
            <a:r>
              <a:rPr lang="en-US" dirty="0" smtClean="0"/>
              <a:t> Language models for IR</a:t>
            </a:r>
            <a:endParaRPr lang="en-US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From Manning and </a:t>
            </a:r>
            <a:r>
              <a:rPr lang="en-US" dirty="0" err="1" smtClean="0"/>
              <a:t>Raghavan’s</a:t>
            </a:r>
            <a:r>
              <a:rPr lang="en-US" dirty="0" smtClean="0"/>
              <a:t> course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folHlink"/>
                </a:solidFill>
              </a:rPr>
              <a:t>[Borrows slides from Viktor </a:t>
            </a:r>
            <a:r>
              <a:rPr lang="en-US" sz="2400" dirty="0" err="1">
                <a:solidFill>
                  <a:schemeClr val="folHlink"/>
                </a:solidFill>
              </a:rPr>
              <a:t>Lavrenko</a:t>
            </a:r>
            <a:r>
              <a:rPr lang="en-US" sz="2400" dirty="0">
                <a:solidFill>
                  <a:schemeClr val="folHlink"/>
                </a:solidFill>
              </a:rPr>
              <a:t> and </a:t>
            </a:r>
            <a:r>
              <a:rPr lang="en-US" sz="2400" dirty="0" err="1">
                <a:solidFill>
                  <a:schemeClr val="folHlink"/>
                </a:solidFill>
              </a:rPr>
              <a:t>Chengxiang</a:t>
            </a:r>
            <a:r>
              <a:rPr lang="en-US" sz="2400" dirty="0">
                <a:solidFill>
                  <a:schemeClr val="folHlink"/>
                </a:solidFill>
              </a:rPr>
              <a:t> </a:t>
            </a:r>
            <a:r>
              <a:rPr lang="en-US" sz="2400" dirty="0" err="1">
                <a:solidFill>
                  <a:schemeClr val="folHlink"/>
                </a:solidFill>
              </a:rPr>
              <a:t>Zhai</a:t>
            </a:r>
            <a:r>
              <a:rPr lang="en-US" sz="2400" dirty="0">
                <a:solidFill>
                  <a:schemeClr val="folHlink"/>
                </a:solidFill>
              </a:rPr>
              <a:t>]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87D84B0-CE47-094F-B122-9845BF659D5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74E7A-189B-A847-A11B-5F178DC8A05B}" type="slidenum">
              <a:rPr lang="zh-CN" altLang="en-US"/>
              <a:pPr/>
              <a:t>10</a:t>
            </a:fld>
            <a:endParaRPr lang="en-US" altLang="zh-CN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Smoothing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7772400" cy="4114800"/>
          </a:xfrm>
        </p:spPr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Goal: assign a low probability to words or n-grams not observed in the training corpus</a:t>
            </a:r>
          </a:p>
          <a:p>
            <a:endParaRPr lang="zh-CN" altLang="en-US">
              <a:ea typeface="宋体" charset="0"/>
              <a:cs typeface="宋体" charset="0"/>
            </a:endParaRP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2514600" y="34290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2514600" y="58674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546725" y="5903913"/>
            <a:ext cx="67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800">
                <a:latin typeface="Arial" charset="0"/>
                <a:ea typeface="宋体" charset="0"/>
                <a:cs typeface="宋体" charset="0"/>
              </a:rPr>
              <a:t>word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057400" y="34290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800">
                <a:latin typeface="Arial" charset="0"/>
                <a:ea typeface="宋体" charset="0"/>
                <a:cs typeface="宋体" charset="0"/>
              </a:rPr>
              <a:t>P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2895600" y="40386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3641725" y="3770313"/>
            <a:ext cx="65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800">
                <a:latin typeface="Arial" charset="0"/>
                <a:ea typeface="宋体" charset="0"/>
                <a:cs typeface="宋体" charset="0"/>
              </a:rPr>
              <a:t>MLE</a:t>
            </a: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4114800" y="5257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267200" y="4876800"/>
            <a:ext cx="1196975" cy="376238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zh-CN" sz="1800">
                <a:solidFill>
                  <a:srgbClr val="3333CC"/>
                </a:solidFill>
                <a:latin typeface="Arial" charset="0"/>
                <a:ea typeface="宋体" charset="0"/>
                <a:cs typeface="宋体" charset="0"/>
              </a:rPr>
              <a:t>smoothed</a:t>
            </a:r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2514600" y="41910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2895600" y="4648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3124200" y="46482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3124200" y="50292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3352800" y="50292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3352800" y="53340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3657600" y="53340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3657600" y="5638800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3886200" y="5638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3886200" y="5867400"/>
            <a:ext cx="1752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orme libre 1"/>
          <p:cNvSpPr/>
          <p:nvPr/>
        </p:nvSpPr>
        <p:spPr>
          <a:xfrm>
            <a:off x="2514600" y="4495800"/>
            <a:ext cx="2806303" cy="1301435"/>
          </a:xfrm>
          <a:custGeom>
            <a:avLst/>
            <a:gdLst>
              <a:gd name="connsiteX0" fmla="*/ 0 w 2806303"/>
              <a:gd name="connsiteY0" fmla="*/ 0 h 1301435"/>
              <a:gd name="connsiteX1" fmla="*/ 2806303 w 2806303"/>
              <a:gd name="connsiteY1" fmla="*/ 1301432 h 1301435"/>
              <a:gd name="connsiteX2" fmla="*/ 0 w 2806303"/>
              <a:gd name="connsiteY2" fmla="*/ 0 h 130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06303" h="1301435">
                <a:moveTo>
                  <a:pt x="0" y="0"/>
                </a:moveTo>
                <a:lnTo>
                  <a:pt x="2806303" y="1301432"/>
                </a:lnTo>
                <a:cubicBezTo>
                  <a:pt x="2806303" y="1304045"/>
                  <a:pt x="0" y="0"/>
                  <a:pt x="0" y="0"/>
                </a:cubicBezTo>
                <a:close/>
              </a:path>
            </a:pathLst>
          </a:custGeom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charset="0"/>
              <a:ea typeface="ＭＳ Ｐゴシック" charset="0"/>
              <a:cs typeface="Arial" charset="0"/>
            </a:endParaRPr>
          </a:p>
        </p:txBody>
      </p:sp>
      <p:sp>
        <p:nvSpPr>
          <p:cNvPr id="13" name="Forme libre 12"/>
          <p:cNvSpPr/>
          <p:nvPr/>
        </p:nvSpPr>
        <p:spPr>
          <a:xfrm>
            <a:off x="2514600" y="4495800"/>
            <a:ext cx="3429000" cy="1309158"/>
          </a:xfrm>
          <a:custGeom>
            <a:avLst/>
            <a:gdLst>
              <a:gd name="connsiteX0" fmla="*/ 0 w 3095625"/>
              <a:gd name="connsiteY0" fmla="*/ 0 h 1232958"/>
              <a:gd name="connsiteX1" fmla="*/ 444500 w 3095625"/>
              <a:gd name="connsiteY1" fmla="*/ 539750 h 1232958"/>
              <a:gd name="connsiteX2" fmla="*/ 984250 w 3095625"/>
              <a:gd name="connsiteY2" fmla="*/ 1079500 h 1232958"/>
              <a:gd name="connsiteX3" fmla="*/ 1381125 w 3095625"/>
              <a:gd name="connsiteY3" fmla="*/ 1222375 h 1232958"/>
              <a:gd name="connsiteX4" fmla="*/ 3095625 w 3095625"/>
              <a:gd name="connsiteY4" fmla="*/ 1222375 h 1232958"/>
              <a:gd name="connsiteX5" fmla="*/ 3095625 w 3095625"/>
              <a:gd name="connsiteY5" fmla="*/ 1222375 h 1232958"/>
              <a:gd name="connsiteX6" fmla="*/ 3095625 w 3095625"/>
              <a:gd name="connsiteY6" fmla="*/ 1222375 h 1232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95625" h="1232958">
                <a:moveTo>
                  <a:pt x="0" y="0"/>
                </a:moveTo>
                <a:cubicBezTo>
                  <a:pt x="140229" y="179916"/>
                  <a:pt x="280458" y="359833"/>
                  <a:pt x="444500" y="539750"/>
                </a:cubicBezTo>
                <a:cubicBezTo>
                  <a:pt x="608542" y="719667"/>
                  <a:pt x="828146" y="965729"/>
                  <a:pt x="984250" y="1079500"/>
                </a:cubicBezTo>
                <a:cubicBezTo>
                  <a:pt x="1140354" y="1193271"/>
                  <a:pt x="1029229" y="1198563"/>
                  <a:pt x="1381125" y="1222375"/>
                </a:cubicBezTo>
                <a:cubicBezTo>
                  <a:pt x="1733021" y="1246187"/>
                  <a:pt x="3095625" y="1222375"/>
                  <a:pt x="3095625" y="1222375"/>
                </a:cubicBezTo>
                <a:lnTo>
                  <a:pt x="3095625" y="1222375"/>
                </a:lnTo>
                <a:lnTo>
                  <a:pt x="3095625" y="1222375"/>
                </a:lnTo>
              </a:path>
            </a:pathLst>
          </a:custGeom>
          <a:ln>
            <a:solidFill>
              <a:srgbClr val="FF6600"/>
            </a:solidFill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737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 animBg="1"/>
      <p:bldP spid="13324" grpId="1" animBg="1"/>
      <p:bldP spid="13325" grpId="0" animBg="1"/>
      <p:bldP spid="13325" grpId="1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8DA4E-AEA1-D14A-8FBB-4BD0E3391B13}" type="slidenum">
              <a:rPr lang="zh-CN" altLang="en-US"/>
              <a:pPr/>
              <a:t>11</a:t>
            </a:fld>
            <a:endParaRPr lang="en-US" altLang="zh-CN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0"/>
                <a:cs typeface="宋体" charset="0"/>
              </a:rPr>
              <a:t>Smoothing methods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0292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zh-CN" altLang="en-US" dirty="0">
                <a:ea typeface="宋体" charset="0"/>
                <a:cs typeface="宋体" charset="0"/>
              </a:rPr>
              <a:t>	</a:t>
            </a:r>
            <a:r>
              <a:rPr lang="en-US" altLang="zh-CN" dirty="0">
                <a:ea typeface="宋体" charset="0"/>
                <a:cs typeface="宋体" charset="0"/>
              </a:rPr>
              <a:t>n-gram: </a:t>
            </a:r>
            <a:r>
              <a:rPr lang="en-US" altLang="zh-CN" dirty="0">
                <a:ea typeface="宋体" charset="0"/>
                <a:cs typeface="宋体" charset="0"/>
                <a:sym typeface="Symbol" charset="0"/>
              </a:rPr>
              <a:t></a:t>
            </a:r>
          </a:p>
          <a:p>
            <a:r>
              <a:rPr lang="en-US" altLang="zh-CN" dirty="0">
                <a:ea typeface="宋体" charset="0"/>
                <a:cs typeface="宋体" charset="0"/>
              </a:rPr>
              <a:t>Change the freq. of occurrences</a:t>
            </a:r>
          </a:p>
          <a:p>
            <a:pPr lvl="1"/>
            <a:r>
              <a:rPr lang="en-US" altLang="zh-CN" dirty="0">
                <a:ea typeface="宋体" charset="0"/>
                <a:cs typeface="宋体" charset="0"/>
              </a:rPr>
              <a:t>Laplace smoothing (add-one):</a:t>
            </a:r>
          </a:p>
          <a:p>
            <a:endParaRPr lang="en-US" altLang="zh-CN" dirty="0">
              <a:ea typeface="宋体" charset="0"/>
              <a:cs typeface="宋体" charset="0"/>
            </a:endParaRPr>
          </a:p>
          <a:p>
            <a:endParaRPr lang="en-US" altLang="zh-CN" dirty="0">
              <a:ea typeface="宋体" charset="0"/>
              <a:cs typeface="宋体" charset="0"/>
            </a:endParaRPr>
          </a:p>
          <a:p>
            <a:pPr lvl="1"/>
            <a:r>
              <a:rPr lang="en-US" altLang="zh-CN" dirty="0">
                <a:ea typeface="宋体" charset="0"/>
                <a:cs typeface="宋体" charset="0"/>
              </a:rPr>
              <a:t>Good-Turing</a:t>
            </a:r>
          </a:p>
          <a:p>
            <a:pPr lvl="1">
              <a:buFont typeface="Wingdings" charset="0"/>
              <a:buNone/>
            </a:pPr>
            <a:r>
              <a:rPr lang="en-US" altLang="zh-CN" dirty="0">
                <a:ea typeface="宋体" charset="0"/>
                <a:cs typeface="宋体" charset="0"/>
              </a:rPr>
              <a:t>	change the freq. </a:t>
            </a:r>
            <a:r>
              <a:rPr lang="en-US" altLang="zh-CN" i="1" dirty="0">
                <a:ea typeface="宋体" charset="0"/>
                <a:cs typeface="宋体" charset="0"/>
              </a:rPr>
              <a:t>r</a:t>
            </a:r>
            <a:r>
              <a:rPr lang="en-US" altLang="zh-CN" dirty="0">
                <a:ea typeface="宋体" charset="0"/>
                <a:cs typeface="宋体" charset="0"/>
              </a:rPr>
              <a:t> </a:t>
            </a:r>
            <a:r>
              <a:rPr lang="en-US" altLang="zh-CN" dirty="0" smtClean="0">
                <a:ea typeface="宋体" charset="0"/>
                <a:cs typeface="宋体" charset="0"/>
              </a:rPr>
              <a:t>to </a:t>
            </a:r>
            <a:r>
              <a:rPr lang="en-US" altLang="zh-CN" i="1" dirty="0" smtClean="0">
                <a:ea typeface="宋体" charset="0"/>
                <a:cs typeface="宋体" charset="0"/>
              </a:rPr>
              <a:t>r</a:t>
            </a:r>
            <a:r>
              <a:rPr lang="en-US" altLang="zh-CN" dirty="0" smtClean="0">
                <a:ea typeface="宋体" charset="0"/>
                <a:cs typeface="宋体" charset="0"/>
              </a:rPr>
              <a:t>*</a:t>
            </a:r>
          </a:p>
          <a:p>
            <a:pPr lvl="1">
              <a:buFont typeface="Wingdings" charset="0"/>
              <a:buNone/>
            </a:pPr>
            <a:endParaRPr lang="en-US" altLang="zh-CN" dirty="0" smtClean="0">
              <a:ea typeface="宋体" charset="0"/>
              <a:cs typeface="宋体" charset="0"/>
            </a:endParaRPr>
          </a:p>
          <a:p>
            <a:pPr lvl="1">
              <a:buFont typeface="Wingdings" charset="0"/>
              <a:buNone/>
            </a:pPr>
            <a:r>
              <a:rPr lang="en-US" altLang="zh-CN" dirty="0">
                <a:ea typeface="宋体" charset="0"/>
                <a:cs typeface="宋体" charset="0"/>
              </a:rPr>
              <a:t>	</a:t>
            </a:r>
            <a:r>
              <a:rPr lang="en-US" altLang="zh-CN" sz="2400" i="1" dirty="0">
                <a:ea typeface="宋体" charset="0"/>
                <a:cs typeface="宋体" charset="0"/>
              </a:rPr>
              <a:t>n</a:t>
            </a:r>
            <a:r>
              <a:rPr lang="en-US" altLang="zh-CN" sz="1600" i="1" dirty="0">
                <a:ea typeface="宋体" charset="0"/>
                <a:cs typeface="宋体" charset="0"/>
              </a:rPr>
              <a:t>r</a:t>
            </a:r>
            <a:r>
              <a:rPr lang="en-US" altLang="zh-CN" sz="2400" dirty="0">
                <a:ea typeface="宋体" charset="0"/>
                <a:cs typeface="宋体" charset="0"/>
              </a:rPr>
              <a:t> = no. of n-grams of freq. </a:t>
            </a:r>
            <a:r>
              <a:rPr lang="en-US" altLang="zh-CN" sz="2400" i="1" dirty="0">
                <a:ea typeface="宋体" charset="0"/>
                <a:cs typeface="宋体" charset="0"/>
              </a:rPr>
              <a:t>r</a:t>
            </a:r>
            <a:endParaRPr lang="en-US" altLang="zh-CN" sz="3200" dirty="0">
              <a:ea typeface="宋体" charset="0"/>
              <a:cs typeface="宋体" charset="0"/>
            </a:endParaRPr>
          </a:p>
          <a:p>
            <a:pPr lvl="2"/>
            <a:r>
              <a:rPr lang="en-US" altLang="zh-CN" dirty="0" smtClean="0">
                <a:ea typeface="宋体" charset="0"/>
                <a:cs typeface="宋体" charset="0"/>
                <a:sym typeface="Wingdings"/>
              </a:rPr>
              <a:t>redistribute the total count of words of frequency r+1 to words of frequency r</a:t>
            </a:r>
            <a:endParaRPr lang="zh-CN" altLang="en-US" dirty="0">
              <a:ea typeface="宋体" charset="0"/>
              <a:cs typeface="宋体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697580"/>
              </p:ext>
            </p:extLst>
          </p:nvPr>
        </p:nvGraphicFramePr>
        <p:xfrm>
          <a:off x="4038600" y="2971800"/>
          <a:ext cx="3817937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74" name="Equation" r:id="rId3" imgW="1790640" imgH="558720" progId="Equation.3">
                  <p:embed/>
                </p:oleObj>
              </mc:Choice>
              <mc:Fallback>
                <p:oleObj name="Equation" r:id="rId3" imgW="1790640" imgH="558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971800"/>
                        <a:ext cx="3817937" cy="1196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43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256436"/>
              </p:ext>
            </p:extLst>
          </p:nvPr>
        </p:nvGraphicFramePr>
        <p:xfrm>
          <a:off x="4800600" y="4495800"/>
          <a:ext cx="23622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75" name="…quation" r:id="rId5" imgW="977476" imgH="444307" progId="Equation.3">
                  <p:embed/>
                </p:oleObj>
              </mc:Choice>
              <mc:Fallback>
                <p:oleObj name="…quation" r:id="rId5" imgW="977476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495800"/>
                        <a:ext cx="2362200" cy="107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3300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BD971-0021-584E-941E-B2729311FF10}" type="slidenum">
              <a:rPr lang="zh-CN" altLang="en-US"/>
              <a:pPr/>
              <a:t>12</a:t>
            </a:fld>
            <a:endParaRPr lang="en-US" altLang="zh-CN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81087"/>
          </a:xfrm>
        </p:spPr>
        <p:txBody>
          <a:bodyPr/>
          <a:lstStyle/>
          <a:p>
            <a:r>
              <a:rPr lang="en-US" altLang="zh-CN" dirty="0">
                <a:ea typeface="宋体" charset="0"/>
                <a:cs typeface="宋体" charset="0"/>
              </a:rPr>
              <a:t>Smoothing (cont’d)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80010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zh-CN" altLang="en-US" sz="2800" dirty="0">
              <a:ea typeface="宋体" charset="0"/>
              <a:cs typeface="宋体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ea typeface="宋体" charset="0"/>
                <a:cs typeface="宋体" charset="0"/>
              </a:rPr>
              <a:t>Combine a model with a lower-order model</a:t>
            </a:r>
          </a:p>
          <a:p>
            <a:pPr lvl="1">
              <a:lnSpc>
                <a:spcPct val="90000"/>
              </a:lnSpc>
            </a:pPr>
            <a:r>
              <a:rPr lang="en-US" altLang="zh-CN" sz="2800" dirty="0" err="1">
                <a:ea typeface="宋体" charset="0"/>
                <a:cs typeface="宋体" charset="0"/>
              </a:rPr>
              <a:t>Backoff</a:t>
            </a:r>
            <a:r>
              <a:rPr lang="en-US" altLang="zh-CN" sz="2800" dirty="0">
                <a:ea typeface="宋体" charset="0"/>
                <a:cs typeface="宋体" charset="0"/>
              </a:rPr>
              <a:t> (Katz)</a:t>
            </a:r>
          </a:p>
          <a:p>
            <a:pPr lvl="1">
              <a:lnSpc>
                <a:spcPct val="90000"/>
              </a:lnSpc>
            </a:pPr>
            <a:endParaRPr lang="en-US" altLang="zh-CN" sz="2800" dirty="0">
              <a:ea typeface="宋体" charset="0"/>
              <a:cs typeface="宋体" charset="0"/>
            </a:endParaRPr>
          </a:p>
          <a:p>
            <a:pPr lvl="1">
              <a:lnSpc>
                <a:spcPct val="90000"/>
              </a:lnSpc>
            </a:pPr>
            <a:endParaRPr lang="en-US" altLang="zh-CN" sz="2800" dirty="0">
              <a:ea typeface="宋体" charset="0"/>
              <a:cs typeface="宋体" charset="0"/>
            </a:endParaRPr>
          </a:p>
          <a:p>
            <a:pPr lvl="1">
              <a:lnSpc>
                <a:spcPct val="90000"/>
              </a:lnSpc>
            </a:pPr>
            <a:r>
              <a:rPr lang="en-US" altLang="zh-CN" sz="2800" dirty="0">
                <a:ea typeface="宋体" charset="0"/>
                <a:cs typeface="宋体" charset="0"/>
              </a:rPr>
              <a:t>Interpolation (</a:t>
            </a:r>
            <a:r>
              <a:rPr lang="en-US" altLang="zh-CN" sz="2800" dirty="0" err="1">
                <a:ea typeface="宋体" charset="0"/>
                <a:cs typeface="宋体" charset="0"/>
              </a:rPr>
              <a:t>Jelinek</a:t>
            </a:r>
            <a:r>
              <a:rPr lang="en-US" altLang="zh-CN" sz="2800" dirty="0">
                <a:ea typeface="宋体" charset="0"/>
                <a:cs typeface="宋体" charset="0"/>
              </a:rPr>
              <a:t>-Mercer)</a:t>
            </a:r>
          </a:p>
          <a:p>
            <a:pPr lvl="1">
              <a:lnSpc>
                <a:spcPct val="90000"/>
              </a:lnSpc>
            </a:pPr>
            <a:endParaRPr lang="en-US" altLang="zh-CN" sz="2800" dirty="0">
              <a:ea typeface="宋体" charset="0"/>
              <a:cs typeface="宋体" charset="0"/>
            </a:endParaRPr>
          </a:p>
          <a:p>
            <a:pPr>
              <a:lnSpc>
                <a:spcPct val="90000"/>
              </a:lnSpc>
            </a:pPr>
            <a:r>
              <a:rPr lang="en-US" altLang="zh-CN" sz="2800" dirty="0">
                <a:ea typeface="宋体" charset="0"/>
                <a:cs typeface="宋体" charset="0"/>
              </a:rPr>
              <a:t>In IR, combine doc. with corpus</a:t>
            </a:r>
          </a:p>
          <a:p>
            <a:pPr lvl="1">
              <a:lnSpc>
                <a:spcPct val="90000"/>
              </a:lnSpc>
            </a:pPr>
            <a:endParaRPr lang="zh-CN" altLang="en-US" sz="2800" dirty="0">
              <a:ea typeface="宋体" charset="0"/>
              <a:cs typeface="宋体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366503"/>
              </p:ext>
            </p:extLst>
          </p:nvPr>
        </p:nvGraphicFramePr>
        <p:xfrm>
          <a:off x="1371600" y="2667000"/>
          <a:ext cx="5295900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15" name="Equation" r:id="rId3" imgW="3022560" imgH="482400" progId="Equation.3">
                  <p:embed/>
                </p:oleObj>
              </mc:Choice>
              <mc:Fallback>
                <p:oleObj name="Equation" r:id="rId3" imgW="30225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667000"/>
                        <a:ext cx="5295900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679948"/>
              </p:ext>
            </p:extLst>
          </p:nvPr>
        </p:nvGraphicFramePr>
        <p:xfrm>
          <a:off x="1447800" y="4267200"/>
          <a:ext cx="61087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16" name="Equation" r:id="rId5" imgW="3136680" imgH="241200" progId="Equation.3">
                  <p:embed/>
                </p:oleObj>
              </mc:Choice>
              <mc:Fallback>
                <p:oleObj name="Equation" r:id="rId5" imgW="3136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67200"/>
                        <a:ext cx="61087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44169861"/>
              </p:ext>
            </p:extLst>
          </p:nvPr>
        </p:nvGraphicFramePr>
        <p:xfrm>
          <a:off x="1371600" y="5257800"/>
          <a:ext cx="57308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17" name="…quation" r:id="rId7" imgW="2679480" imgH="228600" progId="Equation.3">
                  <p:embed/>
                </p:oleObj>
              </mc:Choice>
              <mc:Fallback>
                <p:oleObj name="…quation" r:id="rId7" imgW="2679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257800"/>
                        <a:ext cx="573087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5989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6858000" y="1981200"/>
            <a:ext cx="1219200" cy="35052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charset="0"/>
                <a:cs typeface="굴림" charset="0"/>
              </a:rPr>
              <a:t>Standard Probabilistic IR</a:t>
            </a:r>
          </a:p>
        </p:txBody>
      </p:sp>
      <p:sp>
        <p:nvSpPr>
          <p:cNvPr id="104453" name="AutoShape 5"/>
          <p:cNvSpPr>
            <a:spLocks noChangeArrowheads="1"/>
          </p:cNvSpPr>
          <p:nvPr/>
        </p:nvSpPr>
        <p:spPr bwMode="auto">
          <a:xfrm>
            <a:off x="3381375" y="3429000"/>
            <a:ext cx="914400" cy="60960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latinLnBrk="1"/>
            <a:r>
              <a:rPr kumimoji="1" lang="en-US" altLang="ko-KR" sz="1800">
                <a:latin typeface="Verdana" charset="0"/>
                <a:ea typeface="굴림" charset="0"/>
                <a:cs typeface="굴림" charset="0"/>
              </a:rPr>
              <a:t>query</a:t>
            </a:r>
          </a:p>
        </p:txBody>
      </p:sp>
      <p:sp>
        <p:nvSpPr>
          <p:cNvPr id="104454" name="AutoShape 6"/>
          <p:cNvSpPr>
            <a:spLocks noChangeArrowheads="1"/>
          </p:cNvSpPr>
          <p:nvPr/>
        </p:nvSpPr>
        <p:spPr bwMode="auto">
          <a:xfrm>
            <a:off x="7162800" y="2209800"/>
            <a:ext cx="609600" cy="6858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latinLnBrk="1"/>
            <a:r>
              <a:rPr kumimoji="1" lang="en-US" altLang="ko-KR">
                <a:latin typeface="Verdana" charset="0"/>
                <a:ea typeface="굴림" charset="0"/>
                <a:cs typeface="굴림" charset="0"/>
              </a:rPr>
              <a:t>d1</a:t>
            </a:r>
          </a:p>
        </p:txBody>
      </p:sp>
      <p:sp>
        <p:nvSpPr>
          <p:cNvPr id="104455" name="AutoShape 7"/>
          <p:cNvSpPr>
            <a:spLocks noChangeArrowheads="1"/>
          </p:cNvSpPr>
          <p:nvPr/>
        </p:nvSpPr>
        <p:spPr bwMode="auto">
          <a:xfrm>
            <a:off x="7162800" y="3124200"/>
            <a:ext cx="609600" cy="6858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latinLnBrk="1"/>
            <a:r>
              <a:rPr kumimoji="1" lang="en-US" altLang="ko-KR">
                <a:latin typeface="Verdana" charset="0"/>
                <a:ea typeface="굴림" charset="0"/>
                <a:cs typeface="굴림" charset="0"/>
              </a:rPr>
              <a:t>d2</a:t>
            </a:r>
          </a:p>
        </p:txBody>
      </p:sp>
      <p:sp>
        <p:nvSpPr>
          <p:cNvPr id="104456" name="AutoShape 8"/>
          <p:cNvSpPr>
            <a:spLocks noChangeArrowheads="1"/>
          </p:cNvSpPr>
          <p:nvPr/>
        </p:nvSpPr>
        <p:spPr bwMode="auto">
          <a:xfrm>
            <a:off x="7162800" y="4572000"/>
            <a:ext cx="609600" cy="6858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latinLnBrk="1"/>
            <a:r>
              <a:rPr kumimoji="1" lang="en-US" altLang="ko-KR">
                <a:latin typeface="Verdana" charset="0"/>
                <a:ea typeface="굴림" charset="0"/>
                <a:cs typeface="굴림" charset="0"/>
              </a:rPr>
              <a:t>dn</a:t>
            </a:r>
          </a:p>
        </p:txBody>
      </p:sp>
      <p:sp>
        <p:nvSpPr>
          <p:cNvPr id="104457" name="Text Box 9"/>
          <p:cNvSpPr txBox="1">
            <a:spLocks noChangeArrowheads="1"/>
          </p:cNvSpPr>
          <p:nvPr/>
        </p:nvSpPr>
        <p:spPr bwMode="auto">
          <a:xfrm>
            <a:off x="7299325" y="3962400"/>
            <a:ext cx="5492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latinLnBrk="1">
              <a:spcBef>
                <a:spcPct val="50000"/>
              </a:spcBef>
            </a:pPr>
            <a:r>
              <a:rPr kumimoji="1" lang="ko-KR" altLang="en-US">
                <a:latin typeface="Times New Roman"/>
                <a:ea typeface="굴림" charset="0"/>
                <a:cs typeface="굴림" charset="0"/>
              </a:rPr>
              <a:t>…</a:t>
            </a:r>
            <a:endParaRPr kumimoji="1" lang="ko-KR" altLang="en-US">
              <a:latin typeface="Verdana" charset="0"/>
              <a:ea typeface="굴림" charset="0"/>
              <a:cs typeface="굴림" charset="0"/>
            </a:endParaRPr>
          </a:p>
        </p:txBody>
      </p:sp>
      <p:pic>
        <p:nvPicPr>
          <p:cNvPr id="104458" name="Picture 10" descr="j03824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48000"/>
            <a:ext cx="1371600" cy="128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459" name="AutoShape 11"/>
          <p:cNvSpPr>
            <a:spLocks noChangeArrowheads="1"/>
          </p:cNvSpPr>
          <p:nvPr/>
        </p:nvSpPr>
        <p:spPr bwMode="auto">
          <a:xfrm>
            <a:off x="381000" y="1905000"/>
            <a:ext cx="2362200" cy="914400"/>
          </a:xfrm>
          <a:prstGeom prst="cloudCallout">
            <a:avLst>
              <a:gd name="adj1" fmla="val 1208"/>
              <a:gd name="adj2" fmla="val 803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latinLnBrk="1"/>
            <a:r>
              <a:rPr kumimoji="1" lang="en-US" altLang="ko-KR" sz="1800">
                <a:latin typeface="Verdana" charset="0"/>
                <a:ea typeface="굴림" charset="0"/>
                <a:cs typeface="굴림" charset="0"/>
              </a:rPr>
              <a:t>Information need</a:t>
            </a:r>
          </a:p>
        </p:txBody>
      </p:sp>
      <p:sp>
        <p:nvSpPr>
          <p:cNvPr id="104460" name="Line 12"/>
          <p:cNvSpPr>
            <a:spLocks noChangeShapeType="1"/>
          </p:cNvSpPr>
          <p:nvPr/>
        </p:nvSpPr>
        <p:spPr bwMode="auto">
          <a:xfrm>
            <a:off x="2924175" y="3733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461" name="Text Box 13"/>
          <p:cNvSpPr txBox="1">
            <a:spLocks noChangeArrowheads="1"/>
          </p:cNvSpPr>
          <p:nvPr/>
        </p:nvSpPr>
        <p:spPr bwMode="auto">
          <a:xfrm>
            <a:off x="6096000" y="5576888"/>
            <a:ext cx="2819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latinLnBrk="1">
              <a:spcBef>
                <a:spcPct val="50000"/>
              </a:spcBef>
            </a:pPr>
            <a:r>
              <a:rPr kumimoji="1" lang="en-US" altLang="ko-KR" sz="1800">
                <a:latin typeface="Verdana" charset="0"/>
                <a:ea typeface="굴림" charset="0"/>
                <a:cs typeface="굴림" charset="0"/>
              </a:rPr>
              <a:t>document collection</a:t>
            </a:r>
          </a:p>
        </p:txBody>
      </p:sp>
      <p:sp>
        <p:nvSpPr>
          <p:cNvPr id="104462" name="Oval 14"/>
          <p:cNvSpPr>
            <a:spLocks noChangeArrowheads="1"/>
          </p:cNvSpPr>
          <p:nvPr/>
        </p:nvSpPr>
        <p:spPr bwMode="auto">
          <a:xfrm>
            <a:off x="4800600" y="2895600"/>
            <a:ext cx="1600200" cy="5334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 latinLnBrk="1"/>
            <a:r>
              <a:rPr kumimoji="1" lang="en-US" altLang="ko-KR" sz="1800">
                <a:latin typeface="Verdana" charset="0"/>
                <a:ea typeface="굴림" charset="0"/>
                <a:cs typeface="굴림" charset="0"/>
              </a:rPr>
              <a:t>matching</a:t>
            </a:r>
          </a:p>
        </p:txBody>
      </p:sp>
      <p:sp>
        <p:nvSpPr>
          <p:cNvPr id="104463" name="AutoShape 15"/>
          <p:cNvSpPr>
            <a:spLocks noChangeArrowheads="1"/>
          </p:cNvSpPr>
          <p:nvPr/>
        </p:nvSpPr>
        <p:spPr bwMode="auto">
          <a:xfrm>
            <a:off x="4343400" y="3505200"/>
            <a:ext cx="2514600" cy="381000"/>
          </a:xfrm>
          <a:prstGeom prst="leftRightArrow">
            <a:avLst>
              <a:gd name="adj1" fmla="val 50000"/>
              <a:gd name="adj2" fmla="val 132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446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2297622"/>
              </p:ext>
            </p:extLst>
          </p:nvPr>
        </p:nvGraphicFramePr>
        <p:xfrm>
          <a:off x="5053013" y="2443163"/>
          <a:ext cx="124777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7" name="…quation" r:id="rId4" imgW="673100" imgH="203200" progId="Equation.3">
                  <p:embed/>
                </p:oleObj>
              </mc:Choice>
              <mc:Fallback>
                <p:oleObj name="…quation" r:id="rId4" imgW="673100" imgH="203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2443163"/>
                        <a:ext cx="1247775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1CFCD-C750-5249-814F-2373DB68574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charset="0"/>
                <a:cs typeface="굴림" charset="0"/>
              </a:rPr>
              <a:t>IR based on Language Model (LM)</a:t>
            </a:r>
          </a:p>
        </p:txBody>
      </p:sp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6858000" y="1981200"/>
            <a:ext cx="1752600" cy="35052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76" name="AutoShape 4"/>
          <p:cNvSpPr>
            <a:spLocks noChangeArrowheads="1"/>
          </p:cNvSpPr>
          <p:nvPr/>
        </p:nvSpPr>
        <p:spPr bwMode="auto">
          <a:xfrm>
            <a:off x="3352800" y="3429000"/>
            <a:ext cx="914400" cy="609600"/>
          </a:xfrm>
          <a:prstGeom prst="flowChart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latinLnBrk="1"/>
            <a:r>
              <a:rPr kumimoji="1" lang="en-US" altLang="ko-KR" sz="1800">
                <a:latin typeface="Verdana" charset="0"/>
                <a:ea typeface="굴림" charset="0"/>
                <a:cs typeface="굴림" charset="0"/>
              </a:rPr>
              <a:t>query</a:t>
            </a:r>
          </a:p>
        </p:txBody>
      </p:sp>
      <p:sp>
        <p:nvSpPr>
          <p:cNvPr id="105477" name="AutoShape 5"/>
          <p:cNvSpPr>
            <a:spLocks noChangeArrowheads="1"/>
          </p:cNvSpPr>
          <p:nvPr/>
        </p:nvSpPr>
        <p:spPr bwMode="auto">
          <a:xfrm>
            <a:off x="7848600" y="2209800"/>
            <a:ext cx="609600" cy="6858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latinLnBrk="1"/>
            <a:r>
              <a:rPr kumimoji="1" lang="en-US" altLang="ko-KR">
                <a:latin typeface="Verdana" charset="0"/>
                <a:ea typeface="굴림" charset="0"/>
                <a:cs typeface="굴림" charset="0"/>
              </a:rPr>
              <a:t>d1</a:t>
            </a:r>
          </a:p>
        </p:txBody>
      </p:sp>
      <p:sp>
        <p:nvSpPr>
          <p:cNvPr id="105478" name="AutoShape 6"/>
          <p:cNvSpPr>
            <a:spLocks noChangeArrowheads="1"/>
          </p:cNvSpPr>
          <p:nvPr/>
        </p:nvSpPr>
        <p:spPr bwMode="auto">
          <a:xfrm>
            <a:off x="7848600" y="3124200"/>
            <a:ext cx="609600" cy="685800"/>
          </a:xfrm>
          <a:prstGeom prst="foldedCorner">
            <a:avLst>
              <a:gd name="adj" fmla="val 125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latinLnBrk="1"/>
            <a:r>
              <a:rPr kumimoji="1" lang="en-US" altLang="ko-KR">
                <a:solidFill>
                  <a:schemeClr val="accent1"/>
                </a:solidFill>
                <a:latin typeface="Verdana" charset="0"/>
                <a:ea typeface="굴림" charset="0"/>
                <a:cs typeface="굴림" charset="0"/>
              </a:rPr>
              <a:t>d2</a:t>
            </a:r>
          </a:p>
        </p:txBody>
      </p:sp>
      <p:sp>
        <p:nvSpPr>
          <p:cNvPr id="105479" name="AutoShape 7"/>
          <p:cNvSpPr>
            <a:spLocks noChangeArrowheads="1"/>
          </p:cNvSpPr>
          <p:nvPr/>
        </p:nvSpPr>
        <p:spPr bwMode="auto">
          <a:xfrm>
            <a:off x="7848600" y="4572000"/>
            <a:ext cx="609600" cy="6858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latinLnBrk="1"/>
            <a:r>
              <a:rPr kumimoji="1" lang="en-US" altLang="ko-KR">
                <a:latin typeface="Verdana" charset="0"/>
                <a:ea typeface="굴림" charset="0"/>
                <a:cs typeface="굴림" charset="0"/>
              </a:rPr>
              <a:t>dn</a:t>
            </a:r>
          </a:p>
        </p:txBody>
      </p:sp>
      <p:sp>
        <p:nvSpPr>
          <p:cNvPr id="105480" name="Text Box 8"/>
          <p:cNvSpPr txBox="1">
            <a:spLocks noChangeArrowheads="1"/>
          </p:cNvSpPr>
          <p:nvPr/>
        </p:nvSpPr>
        <p:spPr bwMode="auto">
          <a:xfrm>
            <a:off x="7985125" y="3962400"/>
            <a:ext cx="5492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latinLnBrk="1">
              <a:spcBef>
                <a:spcPct val="50000"/>
              </a:spcBef>
            </a:pPr>
            <a:r>
              <a:rPr kumimoji="1" lang="ko-KR" altLang="en-US">
                <a:latin typeface="Times New Roman"/>
                <a:ea typeface="굴림" charset="0"/>
                <a:cs typeface="굴림" charset="0"/>
              </a:rPr>
              <a:t>…</a:t>
            </a:r>
            <a:endParaRPr kumimoji="1" lang="ko-KR" altLang="en-US">
              <a:latin typeface="Verdana" charset="0"/>
              <a:ea typeface="굴림" charset="0"/>
              <a:cs typeface="굴림" charset="0"/>
            </a:endParaRPr>
          </a:p>
        </p:txBody>
      </p:sp>
      <p:pic>
        <p:nvPicPr>
          <p:cNvPr id="105481" name="Picture 9" descr="j03824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48000"/>
            <a:ext cx="1371600" cy="128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482" name="AutoShape 10"/>
          <p:cNvSpPr>
            <a:spLocks noChangeArrowheads="1"/>
          </p:cNvSpPr>
          <p:nvPr/>
        </p:nvSpPr>
        <p:spPr bwMode="auto">
          <a:xfrm>
            <a:off x="381000" y="1905000"/>
            <a:ext cx="2362200" cy="914400"/>
          </a:xfrm>
          <a:prstGeom prst="cloudCallout">
            <a:avLst>
              <a:gd name="adj1" fmla="val 1208"/>
              <a:gd name="adj2" fmla="val 803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latinLnBrk="1"/>
            <a:r>
              <a:rPr kumimoji="1" lang="en-US" altLang="ko-KR" sz="1800">
                <a:latin typeface="Verdana" charset="0"/>
                <a:ea typeface="굴림" charset="0"/>
                <a:cs typeface="굴림" charset="0"/>
              </a:rPr>
              <a:t>Information need</a:t>
            </a:r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2895600" y="3733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84" name="Text Box 12"/>
          <p:cNvSpPr txBox="1">
            <a:spLocks noChangeArrowheads="1"/>
          </p:cNvSpPr>
          <p:nvPr/>
        </p:nvSpPr>
        <p:spPr bwMode="auto">
          <a:xfrm>
            <a:off x="6248400" y="5562600"/>
            <a:ext cx="2819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latinLnBrk="1">
              <a:spcBef>
                <a:spcPct val="50000"/>
              </a:spcBef>
            </a:pPr>
            <a:r>
              <a:rPr kumimoji="1" lang="en-US" altLang="ko-KR" sz="1800">
                <a:latin typeface="Verdana" charset="0"/>
                <a:ea typeface="굴림" charset="0"/>
                <a:cs typeface="굴림" charset="0"/>
              </a:rPr>
              <a:t>document collection</a:t>
            </a:r>
          </a:p>
        </p:txBody>
      </p:sp>
      <p:sp>
        <p:nvSpPr>
          <p:cNvPr id="105485" name="Oval 13"/>
          <p:cNvSpPr>
            <a:spLocks noChangeArrowheads="1"/>
          </p:cNvSpPr>
          <p:nvPr/>
        </p:nvSpPr>
        <p:spPr bwMode="auto">
          <a:xfrm>
            <a:off x="4876800" y="2971800"/>
            <a:ext cx="1600200" cy="533400"/>
          </a:xfrm>
          <a:prstGeom prst="ellipse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 algn="ctr" latinLnBrk="1"/>
            <a:r>
              <a:rPr kumimoji="1" lang="en-US" altLang="ko-KR" sz="1800">
                <a:solidFill>
                  <a:schemeClr val="accent1"/>
                </a:solidFill>
                <a:latin typeface="Verdana" charset="0"/>
                <a:ea typeface="굴림" charset="0"/>
                <a:cs typeface="굴림" charset="0"/>
              </a:rPr>
              <a:t>generation</a:t>
            </a:r>
          </a:p>
        </p:txBody>
      </p:sp>
      <p:graphicFrame>
        <p:nvGraphicFramePr>
          <p:cNvPr id="105486" name="Object 14"/>
          <p:cNvGraphicFramePr>
            <a:graphicFrameLocks noChangeAspect="1"/>
          </p:cNvGraphicFramePr>
          <p:nvPr/>
        </p:nvGraphicFramePr>
        <p:xfrm>
          <a:off x="5129213" y="2495550"/>
          <a:ext cx="124777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80" name="Equation" r:id="rId4" imgW="672840" imgH="228600" progId="Equation.3">
                  <p:embed/>
                </p:oleObj>
              </mc:Choice>
              <mc:Fallback>
                <p:oleObj name="Equation" r:id="rId4" imgW="67284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213" y="2495550"/>
                        <a:ext cx="1247775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87" name="AutoShape 15"/>
          <p:cNvSpPr>
            <a:spLocks noChangeArrowheads="1"/>
          </p:cNvSpPr>
          <p:nvPr/>
        </p:nvSpPr>
        <p:spPr bwMode="auto">
          <a:xfrm>
            <a:off x="7010400" y="2209800"/>
            <a:ext cx="685800" cy="685800"/>
          </a:xfrm>
          <a:prstGeom prst="cube">
            <a:avLst>
              <a:gd name="adj" fmla="val 11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5488" name="Object 16"/>
          <p:cNvGraphicFramePr>
            <a:graphicFrameLocks noChangeAspect="1"/>
          </p:cNvGraphicFramePr>
          <p:nvPr/>
        </p:nvGraphicFramePr>
        <p:xfrm>
          <a:off x="7086600" y="2362200"/>
          <a:ext cx="53340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81" name="Equation" r:id="rId6" imgW="279360" imgH="241200" progId="Equation.3">
                  <p:embed/>
                </p:oleObj>
              </mc:Choice>
              <mc:Fallback>
                <p:oleObj name="Equation" r:id="rId6" imgW="279360" imgH="241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2362200"/>
                        <a:ext cx="533400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89" name="AutoShape 17"/>
          <p:cNvSpPr>
            <a:spLocks noChangeArrowheads="1"/>
          </p:cNvSpPr>
          <p:nvPr/>
        </p:nvSpPr>
        <p:spPr bwMode="auto">
          <a:xfrm>
            <a:off x="7010400" y="3124200"/>
            <a:ext cx="685800" cy="685800"/>
          </a:xfrm>
          <a:prstGeom prst="cube">
            <a:avLst>
              <a:gd name="adj" fmla="val 11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5490" name="Object 18"/>
          <p:cNvGraphicFramePr>
            <a:graphicFrameLocks noChangeAspect="1"/>
          </p:cNvGraphicFramePr>
          <p:nvPr/>
        </p:nvGraphicFramePr>
        <p:xfrm>
          <a:off x="7086600" y="3276600"/>
          <a:ext cx="55721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82" name="Equation" r:id="rId8" imgW="291960" imgH="241200" progId="Equation.3">
                  <p:embed/>
                </p:oleObj>
              </mc:Choice>
              <mc:Fallback>
                <p:oleObj name="Equation" r:id="rId8" imgW="291960" imgH="241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276600"/>
                        <a:ext cx="557213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91" name="AutoShape 19"/>
          <p:cNvSpPr>
            <a:spLocks noChangeArrowheads="1"/>
          </p:cNvSpPr>
          <p:nvPr/>
        </p:nvSpPr>
        <p:spPr bwMode="auto">
          <a:xfrm>
            <a:off x="7010400" y="4572000"/>
            <a:ext cx="685800" cy="685800"/>
          </a:xfrm>
          <a:prstGeom prst="cube">
            <a:avLst>
              <a:gd name="adj" fmla="val 11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5492" name="Text Box 20"/>
          <p:cNvSpPr txBox="1">
            <a:spLocks noChangeArrowheads="1"/>
          </p:cNvSpPr>
          <p:nvPr/>
        </p:nvSpPr>
        <p:spPr bwMode="auto">
          <a:xfrm>
            <a:off x="7223125" y="3962400"/>
            <a:ext cx="5492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 latinLnBrk="1">
              <a:spcBef>
                <a:spcPct val="50000"/>
              </a:spcBef>
            </a:pPr>
            <a:r>
              <a:rPr kumimoji="1" lang="ko-KR" altLang="en-US">
                <a:latin typeface="Times New Roman"/>
                <a:ea typeface="굴림" charset="0"/>
                <a:cs typeface="굴림" charset="0"/>
              </a:rPr>
              <a:t>…</a:t>
            </a:r>
            <a:endParaRPr kumimoji="1" lang="ko-KR" altLang="en-US">
              <a:latin typeface="Verdana" charset="0"/>
              <a:ea typeface="굴림" charset="0"/>
              <a:cs typeface="굴림" charset="0"/>
            </a:endParaRPr>
          </a:p>
        </p:txBody>
      </p:sp>
      <p:graphicFrame>
        <p:nvGraphicFramePr>
          <p:cNvPr id="105493" name="Object 21"/>
          <p:cNvGraphicFramePr>
            <a:graphicFrameLocks noChangeAspect="1"/>
          </p:cNvGraphicFramePr>
          <p:nvPr/>
        </p:nvGraphicFramePr>
        <p:xfrm>
          <a:off x="7062788" y="4724400"/>
          <a:ext cx="55721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83" name="Equation" r:id="rId10" imgW="291960" imgH="241200" progId="Equation.3">
                  <p:embed/>
                </p:oleObj>
              </mc:Choice>
              <mc:Fallback>
                <p:oleObj name="Equation" r:id="rId10" imgW="291960" imgH="2412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2788" y="4724400"/>
                        <a:ext cx="55721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94" name="Line 22"/>
          <p:cNvSpPr>
            <a:spLocks noChangeShapeType="1"/>
          </p:cNvSpPr>
          <p:nvPr/>
        </p:nvSpPr>
        <p:spPr bwMode="auto">
          <a:xfrm>
            <a:off x="7620000" y="2590800"/>
            <a:ext cx="228600" cy="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95" name="Line 23"/>
          <p:cNvSpPr>
            <a:spLocks noChangeShapeType="1"/>
          </p:cNvSpPr>
          <p:nvPr/>
        </p:nvSpPr>
        <p:spPr bwMode="auto">
          <a:xfrm>
            <a:off x="7620000" y="3429000"/>
            <a:ext cx="228600" cy="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96" name="Line 24"/>
          <p:cNvSpPr>
            <a:spLocks noChangeShapeType="1"/>
          </p:cNvSpPr>
          <p:nvPr/>
        </p:nvSpPr>
        <p:spPr bwMode="auto">
          <a:xfrm>
            <a:off x="7620000" y="4953000"/>
            <a:ext cx="228600" cy="0"/>
          </a:xfrm>
          <a:prstGeom prst="line">
            <a:avLst/>
          </a:prstGeom>
          <a:noFill/>
          <a:ln w="1905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97" name="Freeform 25"/>
          <p:cNvSpPr>
            <a:spLocks/>
          </p:cNvSpPr>
          <p:nvPr/>
        </p:nvSpPr>
        <p:spPr bwMode="auto">
          <a:xfrm>
            <a:off x="2438400" y="1790700"/>
            <a:ext cx="5410200" cy="1409700"/>
          </a:xfrm>
          <a:custGeom>
            <a:avLst/>
            <a:gdLst>
              <a:gd name="T0" fmla="*/ 0 w 2976"/>
              <a:gd name="T1" fmla="*/ 168 h 888"/>
              <a:gd name="T2" fmla="*/ 1824 w 2976"/>
              <a:gd name="T3" fmla="*/ 120 h 888"/>
              <a:gd name="T4" fmla="*/ 2976 w 2976"/>
              <a:gd name="T5" fmla="*/ 888 h 8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76" h="888">
                <a:moveTo>
                  <a:pt x="0" y="168"/>
                </a:moveTo>
                <a:cubicBezTo>
                  <a:pt x="664" y="84"/>
                  <a:pt x="1328" y="0"/>
                  <a:pt x="1824" y="120"/>
                </a:cubicBezTo>
                <a:cubicBezTo>
                  <a:pt x="2320" y="240"/>
                  <a:pt x="2960" y="864"/>
                  <a:pt x="2976" y="888"/>
                </a:cubicBezTo>
              </a:path>
            </a:pathLst>
          </a:custGeom>
          <a:noFill/>
          <a:ln w="25400" cap="flat" cmpd="sng">
            <a:solidFill>
              <a:srgbClr val="FF0000"/>
            </a:solidFill>
            <a:prstDash val="sysDot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5498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533400" y="4572000"/>
            <a:ext cx="5181600" cy="2057400"/>
          </a:xfrm>
        </p:spPr>
        <p:txBody>
          <a:bodyPr/>
          <a:lstStyle/>
          <a:p>
            <a:r>
              <a:rPr lang="en-US" altLang="ko-KR" sz="1800" dirty="0" smtClean="0">
                <a:ea typeface="굴림" charset="0"/>
                <a:cs typeface="굴림" charset="0"/>
              </a:rPr>
              <a:t>A query generation process</a:t>
            </a:r>
          </a:p>
          <a:p>
            <a:pPr lvl="1"/>
            <a:r>
              <a:rPr lang="en-US" altLang="ko-KR" sz="1600" dirty="0" smtClean="0">
                <a:solidFill>
                  <a:srgbClr val="00A000"/>
                </a:solidFill>
                <a:ea typeface="굴림" charset="0"/>
                <a:cs typeface="굴림" charset="0"/>
              </a:rPr>
              <a:t>For an information need, imagine an ideal document</a:t>
            </a:r>
          </a:p>
          <a:p>
            <a:pPr lvl="1"/>
            <a:r>
              <a:rPr lang="en-US" altLang="ko-KR" sz="1600" dirty="0" smtClean="0">
                <a:solidFill>
                  <a:srgbClr val="00A000"/>
                </a:solidFill>
                <a:ea typeface="굴림" charset="0"/>
                <a:cs typeface="굴림" charset="0"/>
              </a:rPr>
              <a:t>Imagine what words could appear in that document</a:t>
            </a:r>
          </a:p>
          <a:p>
            <a:pPr lvl="1"/>
            <a:r>
              <a:rPr lang="en-US" altLang="ko-KR" sz="1600" dirty="0" smtClean="0">
                <a:solidFill>
                  <a:srgbClr val="00A000"/>
                </a:solidFill>
                <a:ea typeface="굴림" charset="0"/>
                <a:cs typeface="굴림" charset="0"/>
              </a:rPr>
              <a:t>Formulate a query using those words</a:t>
            </a:r>
            <a:endParaRPr lang="en-US" altLang="ko-KR" sz="1600" dirty="0">
              <a:solidFill>
                <a:srgbClr val="00A000"/>
              </a:solidFill>
              <a:ea typeface="굴림" charset="0"/>
              <a:cs typeface="굴림" charset="0"/>
            </a:endParaRPr>
          </a:p>
        </p:txBody>
      </p:sp>
      <p:sp>
        <p:nvSpPr>
          <p:cNvPr id="105499" name="AutoShape 27"/>
          <p:cNvSpPr>
            <a:spLocks noChangeArrowheads="1"/>
          </p:cNvSpPr>
          <p:nvPr/>
        </p:nvSpPr>
        <p:spPr bwMode="auto">
          <a:xfrm>
            <a:off x="4267200" y="3505200"/>
            <a:ext cx="2590800" cy="381000"/>
          </a:xfrm>
          <a:prstGeom prst="leftArrow">
            <a:avLst>
              <a:gd name="adj1" fmla="val 50000"/>
              <a:gd name="adj2" fmla="val 17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Stochastic Language Models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084263"/>
          </a:xfrm>
        </p:spPr>
        <p:txBody>
          <a:bodyPr/>
          <a:lstStyle/>
          <a:p>
            <a:r>
              <a:rPr lang="en-US"/>
              <a:t>Models </a:t>
            </a:r>
            <a:r>
              <a:rPr lang="en-US" i="1"/>
              <a:t>probability</a:t>
            </a:r>
            <a:r>
              <a:rPr lang="en-US"/>
              <a:t> of generating strings in the language (commonly all strings over alphabet </a:t>
            </a:r>
            <a:r>
              <a:rPr lang="en-US">
                <a:cs typeface="Times New Roman" charset="0"/>
              </a:rPr>
              <a:t>∑)</a:t>
            </a:r>
            <a:r>
              <a:rPr lang="en-US"/>
              <a:t> </a:t>
            </a:r>
          </a:p>
        </p:txBody>
      </p:sp>
      <p:sp>
        <p:nvSpPr>
          <p:cNvPr id="107524" name="Text Box 4"/>
          <p:cNvSpPr txBox="1">
            <a:spLocks noChangeArrowheads="1"/>
          </p:cNvSpPr>
          <p:nvPr/>
        </p:nvSpPr>
        <p:spPr bwMode="auto">
          <a:xfrm>
            <a:off x="457200" y="3505200"/>
            <a:ext cx="24384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0.2	the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0.1	a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0.01	man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0.01	woman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0.03	said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0.02	likes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Times New Roman" charset="0"/>
              </a:rPr>
              <a:t>…</a:t>
            </a:r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3505200" y="3657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charset="0"/>
              </a:rPr>
              <a:t>the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4419600" y="3657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charset="0"/>
              </a:rPr>
              <a:t>man</a:t>
            </a:r>
          </a:p>
        </p:txBody>
      </p:sp>
      <p:sp>
        <p:nvSpPr>
          <p:cNvPr id="107527" name="Text Box 7"/>
          <p:cNvSpPr txBox="1">
            <a:spLocks noChangeArrowheads="1"/>
          </p:cNvSpPr>
          <p:nvPr/>
        </p:nvSpPr>
        <p:spPr bwMode="auto">
          <a:xfrm>
            <a:off x="5257800" y="3657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charset="0"/>
              </a:rPr>
              <a:t>likes</a:t>
            </a:r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6324600" y="3657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charset="0"/>
              </a:rPr>
              <a:t>the</a:t>
            </a:r>
          </a:p>
        </p:txBody>
      </p:sp>
      <p:sp>
        <p:nvSpPr>
          <p:cNvPr id="107529" name="Text Box 9"/>
          <p:cNvSpPr txBox="1">
            <a:spLocks noChangeArrowheads="1"/>
          </p:cNvSpPr>
          <p:nvPr/>
        </p:nvSpPr>
        <p:spPr bwMode="auto">
          <a:xfrm>
            <a:off x="7086600" y="36576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charset="0"/>
              </a:rPr>
              <a:t>woman</a:t>
            </a:r>
          </a:p>
        </p:txBody>
      </p:sp>
      <p:grpSp>
        <p:nvGrpSpPr>
          <p:cNvPr id="107530" name="Group 10"/>
          <p:cNvGrpSpPr>
            <a:grpSpLocks/>
          </p:cNvGrpSpPr>
          <p:nvPr/>
        </p:nvGrpSpPr>
        <p:grpSpPr bwMode="auto">
          <a:xfrm>
            <a:off x="3581400" y="4191000"/>
            <a:ext cx="4191000" cy="0"/>
            <a:chOff x="2256" y="2640"/>
            <a:chExt cx="2640" cy="0"/>
          </a:xfrm>
        </p:grpSpPr>
        <p:sp>
          <p:nvSpPr>
            <p:cNvPr id="107531" name="Line 11"/>
            <p:cNvSpPr>
              <a:spLocks noChangeShapeType="1"/>
            </p:cNvSpPr>
            <p:nvPr/>
          </p:nvSpPr>
          <p:spPr bwMode="auto">
            <a:xfrm>
              <a:off x="2256" y="26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32" name="Line 12"/>
            <p:cNvSpPr>
              <a:spLocks noChangeShapeType="1"/>
            </p:cNvSpPr>
            <p:nvPr/>
          </p:nvSpPr>
          <p:spPr bwMode="auto">
            <a:xfrm>
              <a:off x="2832" y="26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33" name="Line 13"/>
            <p:cNvSpPr>
              <a:spLocks noChangeShapeType="1"/>
            </p:cNvSpPr>
            <p:nvPr/>
          </p:nvSpPr>
          <p:spPr bwMode="auto">
            <a:xfrm>
              <a:off x="3408" y="26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34" name="Line 14"/>
            <p:cNvSpPr>
              <a:spLocks noChangeShapeType="1"/>
            </p:cNvSpPr>
            <p:nvPr/>
          </p:nvSpPr>
          <p:spPr bwMode="auto">
            <a:xfrm>
              <a:off x="3984" y="26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35" name="Line 15"/>
            <p:cNvSpPr>
              <a:spLocks noChangeShapeType="1"/>
            </p:cNvSpPr>
            <p:nvPr/>
          </p:nvSpPr>
          <p:spPr bwMode="auto">
            <a:xfrm>
              <a:off x="4608" y="264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7536" name="Text Box 16"/>
          <p:cNvSpPr txBox="1">
            <a:spLocks noChangeArrowheads="1"/>
          </p:cNvSpPr>
          <p:nvPr/>
        </p:nvSpPr>
        <p:spPr bwMode="auto">
          <a:xfrm>
            <a:off x="3505200" y="4419600"/>
            <a:ext cx="60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charset="0"/>
              </a:rPr>
              <a:t>0.2</a:t>
            </a:r>
          </a:p>
        </p:txBody>
      </p:sp>
      <p:sp>
        <p:nvSpPr>
          <p:cNvPr id="107537" name="Text Box 17"/>
          <p:cNvSpPr txBox="1">
            <a:spLocks noChangeArrowheads="1"/>
          </p:cNvSpPr>
          <p:nvPr/>
        </p:nvSpPr>
        <p:spPr bwMode="auto">
          <a:xfrm>
            <a:off x="4419600" y="4419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charset="0"/>
              </a:rPr>
              <a:t>0.01</a:t>
            </a:r>
          </a:p>
        </p:txBody>
      </p:sp>
      <p:sp>
        <p:nvSpPr>
          <p:cNvPr id="107538" name="Text Box 18"/>
          <p:cNvSpPr txBox="1">
            <a:spLocks noChangeArrowheads="1"/>
          </p:cNvSpPr>
          <p:nvPr/>
        </p:nvSpPr>
        <p:spPr bwMode="auto">
          <a:xfrm>
            <a:off x="5257800" y="4419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charset="0"/>
              </a:rPr>
              <a:t>0.02</a:t>
            </a:r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6324600" y="4419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charset="0"/>
              </a:rPr>
              <a:t>0.2</a:t>
            </a:r>
          </a:p>
        </p:txBody>
      </p:sp>
      <p:sp>
        <p:nvSpPr>
          <p:cNvPr id="107540" name="Text Box 20"/>
          <p:cNvSpPr txBox="1">
            <a:spLocks noChangeArrowheads="1"/>
          </p:cNvSpPr>
          <p:nvPr/>
        </p:nvSpPr>
        <p:spPr bwMode="auto">
          <a:xfrm>
            <a:off x="7086600" y="44196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charset="0"/>
              </a:rPr>
              <a:t>0.01</a:t>
            </a:r>
          </a:p>
        </p:txBody>
      </p:sp>
      <p:grpSp>
        <p:nvGrpSpPr>
          <p:cNvPr id="107541" name="Group 21"/>
          <p:cNvGrpSpPr>
            <a:grpSpLocks/>
          </p:cNvGrpSpPr>
          <p:nvPr/>
        </p:nvGrpSpPr>
        <p:grpSpPr bwMode="auto">
          <a:xfrm>
            <a:off x="3733800" y="4953000"/>
            <a:ext cx="4191000" cy="923925"/>
            <a:chOff x="2304" y="3120"/>
            <a:chExt cx="2640" cy="582"/>
          </a:xfrm>
        </p:grpSpPr>
        <p:sp>
          <p:nvSpPr>
            <p:cNvPr id="107542" name="Freeform 22"/>
            <p:cNvSpPr>
              <a:spLocks/>
            </p:cNvSpPr>
            <p:nvPr/>
          </p:nvSpPr>
          <p:spPr bwMode="auto">
            <a:xfrm>
              <a:off x="2304" y="3120"/>
              <a:ext cx="2640" cy="344"/>
            </a:xfrm>
            <a:custGeom>
              <a:avLst/>
              <a:gdLst>
                <a:gd name="T0" fmla="*/ 0 w 2640"/>
                <a:gd name="T1" fmla="*/ 48 h 344"/>
                <a:gd name="T2" fmla="*/ 1344 w 2640"/>
                <a:gd name="T3" fmla="*/ 336 h 344"/>
                <a:gd name="T4" fmla="*/ 2640 w 2640"/>
                <a:gd name="T5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40" h="344">
                  <a:moveTo>
                    <a:pt x="0" y="48"/>
                  </a:moveTo>
                  <a:cubicBezTo>
                    <a:pt x="452" y="196"/>
                    <a:pt x="904" y="344"/>
                    <a:pt x="1344" y="336"/>
                  </a:cubicBezTo>
                  <a:cubicBezTo>
                    <a:pt x="1784" y="328"/>
                    <a:pt x="2424" y="56"/>
                    <a:pt x="2640" y="0"/>
                  </a:cubicBezTo>
                </a:path>
              </a:pathLst>
            </a:custGeom>
            <a:noFill/>
            <a:ln w="9525">
              <a:solidFill>
                <a:srgbClr val="00E4A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07543" name="Text Box 23"/>
            <p:cNvSpPr txBox="1">
              <a:spLocks noChangeArrowheads="1"/>
            </p:cNvSpPr>
            <p:nvPr/>
          </p:nvSpPr>
          <p:spPr bwMode="auto">
            <a:xfrm>
              <a:off x="3600" y="3408"/>
              <a:ext cx="864" cy="294"/>
            </a:xfrm>
            <a:prstGeom prst="rect">
              <a:avLst/>
            </a:prstGeom>
            <a:noFill/>
            <a:ln w="9525">
              <a:solidFill>
                <a:srgbClr val="00E4A8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>
                  <a:solidFill>
                    <a:schemeClr val="accent1"/>
                  </a:solidFill>
                  <a:latin typeface="Times New Roman" charset="0"/>
                </a:rPr>
                <a:t>multiply</a:t>
              </a:r>
            </a:p>
          </p:txBody>
        </p:sp>
      </p:grpSp>
      <p:sp>
        <p:nvSpPr>
          <p:cNvPr id="107544" name="Text Box 24"/>
          <p:cNvSpPr txBox="1">
            <a:spLocks noChangeArrowheads="1"/>
          </p:cNvSpPr>
          <p:nvPr/>
        </p:nvSpPr>
        <p:spPr bwMode="auto">
          <a:xfrm>
            <a:off x="609600" y="2971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charset="0"/>
              </a:rPr>
              <a:t>Model M</a:t>
            </a:r>
          </a:p>
        </p:txBody>
      </p:sp>
      <p:sp>
        <p:nvSpPr>
          <p:cNvPr id="107545" name="Text Box 25"/>
          <p:cNvSpPr txBox="1">
            <a:spLocks noChangeArrowheads="1"/>
          </p:cNvSpPr>
          <p:nvPr/>
        </p:nvSpPr>
        <p:spPr bwMode="auto">
          <a:xfrm>
            <a:off x="5791200" y="59436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charset="0"/>
              </a:rPr>
              <a:t>P(s | M) = 0.00000008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7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 autoUpdateAnimBg="0"/>
      <p:bldP spid="107526" grpId="0" autoUpdateAnimBg="0"/>
      <p:bldP spid="107527" grpId="0" autoUpdateAnimBg="0"/>
      <p:bldP spid="107528" grpId="0" autoUpdateAnimBg="0"/>
      <p:bldP spid="107529" grpId="0" autoUpdateAnimBg="0"/>
      <p:bldP spid="107536" grpId="0" autoUpdateAnimBg="0"/>
      <p:bldP spid="107537" grpId="0" autoUpdateAnimBg="0"/>
      <p:bldP spid="107538" grpId="0" autoUpdateAnimBg="0"/>
      <p:bldP spid="107539" grpId="0" autoUpdateAnimBg="0"/>
      <p:bldP spid="107540" grpId="0" autoUpdateAnimBg="0"/>
      <p:bldP spid="10754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Stochastic Language Models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084263"/>
          </a:xfrm>
        </p:spPr>
        <p:txBody>
          <a:bodyPr/>
          <a:lstStyle/>
          <a:p>
            <a:r>
              <a:rPr lang="en-US" dirty="0"/>
              <a:t>Model </a:t>
            </a:r>
            <a:r>
              <a:rPr lang="en-US" i="1" dirty="0"/>
              <a:t>probability</a:t>
            </a:r>
            <a:r>
              <a:rPr lang="en-US" dirty="0"/>
              <a:t> of generating any string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381000" y="3505200"/>
            <a:ext cx="2438400" cy="284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E4A8"/>
                </a:solidFill>
              </a:rPr>
              <a:t>0.2	the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E4A8"/>
                </a:solidFill>
              </a:rPr>
              <a:t>0.01	class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E4A8"/>
                </a:solidFill>
              </a:rPr>
              <a:t>0.0001	</a:t>
            </a:r>
            <a:r>
              <a:rPr lang="en-US" sz="1800" dirty="0" err="1">
                <a:solidFill>
                  <a:srgbClr val="00E4A8"/>
                </a:solidFill>
              </a:rPr>
              <a:t>sayst</a:t>
            </a:r>
            <a:endParaRPr lang="en-US" sz="1800" dirty="0">
              <a:solidFill>
                <a:srgbClr val="00E4A8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E4A8"/>
                </a:solidFill>
              </a:rPr>
              <a:t>0.0001	</a:t>
            </a:r>
            <a:r>
              <a:rPr lang="en-US" sz="1800" dirty="0" err="1">
                <a:solidFill>
                  <a:srgbClr val="00E4A8"/>
                </a:solidFill>
              </a:rPr>
              <a:t>pleaseth</a:t>
            </a:r>
            <a:endParaRPr lang="en-US" sz="1800" dirty="0">
              <a:solidFill>
                <a:srgbClr val="00E4A8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E4A8"/>
                </a:solidFill>
              </a:rPr>
              <a:t>0.0001	yon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E4A8"/>
                </a:solidFill>
              </a:rPr>
              <a:t>0.0005	maiden</a:t>
            </a:r>
          </a:p>
          <a:p>
            <a:pPr>
              <a:spcBef>
                <a:spcPct val="50000"/>
              </a:spcBef>
            </a:pPr>
            <a:r>
              <a:rPr lang="en-US" sz="1800" dirty="0">
                <a:solidFill>
                  <a:srgbClr val="00E4A8"/>
                </a:solidFill>
              </a:rPr>
              <a:t>0.01	woman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6096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1"/>
                </a:solidFill>
                <a:latin typeface="Times New Roman" charset="0"/>
              </a:rPr>
              <a:t>Model M1</a:t>
            </a:r>
          </a:p>
        </p:txBody>
      </p:sp>
      <p:sp>
        <p:nvSpPr>
          <p:cNvPr id="108551" name="Text Box 7"/>
          <p:cNvSpPr txBox="1">
            <a:spLocks noChangeArrowheads="1"/>
          </p:cNvSpPr>
          <p:nvPr/>
        </p:nvSpPr>
        <p:spPr bwMode="auto">
          <a:xfrm>
            <a:off x="2819400" y="2971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charset="0"/>
              </a:rPr>
              <a:t>Model M2</a:t>
            </a:r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228600" y="2667000"/>
            <a:ext cx="2133600" cy="3962400"/>
          </a:xfrm>
          <a:prstGeom prst="rect">
            <a:avLst/>
          </a:prstGeom>
          <a:noFill/>
          <a:ln w="9525">
            <a:solidFill>
              <a:srgbClr val="00E4A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E4A8"/>
              </a:solidFill>
            </a:endParaRPr>
          </a:p>
        </p:txBody>
      </p:sp>
      <p:sp>
        <p:nvSpPr>
          <p:cNvPr id="108553" name="Rectangle 9"/>
          <p:cNvSpPr>
            <a:spLocks noChangeArrowheads="1"/>
          </p:cNvSpPr>
          <p:nvPr/>
        </p:nvSpPr>
        <p:spPr bwMode="auto">
          <a:xfrm>
            <a:off x="2438400" y="2667000"/>
            <a:ext cx="2133600" cy="3962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8554" name="Group 10"/>
          <p:cNvGrpSpPr>
            <a:grpSpLocks/>
          </p:cNvGrpSpPr>
          <p:nvPr/>
        </p:nvGrpSpPr>
        <p:grpSpPr bwMode="auto">
          <a:xfrm>
            <a:off x="4648200" y="3657600"/>
            <a:ext cx="4953000" cy="534988"/>
            <a:chOff x="2928" y="2304"/>
            <a:chExt cx="3120" cy="337"/>
          </a:xfrm>
        </p:grpSpPr>
        <p:sp>
          <p:nvSpPr>
            <p:cNvPr id="108555" name="Text Box 11"/>
            <p:cNvSpPr txBox="1">
              <a:spLocks noChangeArrowheads="1"/>
            </p:cNvSpPr>
            <p:nvPr/>
          </p:nvSpPr>
          <p:spPr bwMode="auto">
            <a:xfrm>
              <a:off x="5184" y="2304"/>
              <a:ext cx="8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charset="0"/>
                </a:rPr>
                <a:t>maiden</a:t>
              </a:r>
            </a:p>
          </p:txBody>
        </p:sp>
        <p:sp>
          <p:nvSpPr>
            <p:cNvPr id="108556" name="Text Box 12"/>
            <p:cNvSpPr txBox="1">
              <a:spLocks noChangeArrowheads="1"/>
            </p:cNvSpPr>
            <p:nvPr/>
          </p:nvSpPr>
          <p:spPr bwMode="auto">
            <a:xfrm>
              <a:off x="3504" y="2304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charset="0"/>
                </a:rPr>
                <a:t>class</a:t>
              </a:r>
            </a:p>
          </p:txBody>
        </p:sp>
        <p:sp>
          <p:nvSpPr>
            <p:cNvPr id="108557" name="Text Box 13"/>
            <p:cNvSpPr txBox="1">
              <a:spLocks noChangeArrowheads="1"/>
            </p:cNvSpPr>
            <p:nvPr/>
          </p:nvSpPr>
          <p:spPr bwMode="auto">
            <a:xfrm>
              <a:off x="4032" y="2304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charset="0"/>
                </a:rPr>
                <a:t>pleaseth</a:t>
              </a:r>
            </a:p>
          </p:txBody>
        </p:sp>
        <p:sp>
          <p:nvSpPr>
            <p:cNvPr id="108558" name="Text Box 14"/>
            <p:cNvSpPr txBox="1">
              <a:spLocks noChangeArrowheads="1"/>
            </p:cNvSpPr>
            <p:nvPr/>
          </p:nvSpPr>
          <p:spPr bwMode="auto">
            <a:xfrm>
              <a:off x="4704" y="2304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charset="0"/>
                </a:rPr>
                <a:t>yon</a:t>
              </a:r>
            </a:p>
          </p:txBody>
        </p:sp>
        <p:grpSp>
          <p:nvGrpSpPr>
            <p:cNvPr id="108559" name="Group 15"/>
            <p:cNvGrpSpPr>
              <a:grpSpLocks/>
            </p:cNvGrpSpPr>
            <p:nvPr/>
          </p:nvGrpSpPr>
          <p:grpSpPr bwMode="auto">
            <a:xfrm>
              <a:off x="2976" y="2640"/>
              <a:ext cx="2640" cy="1"/>
              <a:chOff x="2256" y="2640"/>
              <a:chExt cx="2640" cy="0"/>
            </a:xfrm>
          </p:grpSpPr>
          <p:sp>
            <p:nvSpPr>
              <p:cNvPr id="108560" name="Line 16"/>
              <p:cNvSpPr>
                <a:spLocks noChangeShapeType="1"/>
              </p:cNvSpPr>
              <p:nvPr/>
            </p:nvSpPr>
            <p:spPr bwMode="auto">
              <a:xfrm>
                <a:off x="2256" y="264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61" name="Line 17"/>
              <p:cNvSpPr>
                <a:spLocks noChangeShapeType="1"/>
              </p:cNvSpPr>
              <p:nvPr/>
            </p:nvSpPr>
            <p:spPr bwMode="auto">
              <a:xfrm>
                <a:off x="2832" y="264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62" name="Line 18"/>
              <p:cNvSpPr>
                <a:spLocks noChangeShapeType="1"/>
              </p:cNvSpPr>
              <p:nvPr/>
            </p:nvSpPr>
            <p:spPr bwMode="auto">
              <a:xfrm>
                <a:off x="3408" y="264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63" name="Line 19"/>
              <p:cNvSpPr>
                <a:spLocks noChangeShapeType="1"/>
              </p:cNvSpPr>
              <p:nvPr/>
            </p:nvSpPr>
            <p:spPr bwMode="auto">
              <a:xfrm>
                <a:off x="3984" y="264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564" name="Line 20"/>
              <p:cNvSpPr>
                <a:spLocks noChangeShapeType="1"/>
              </p:cNvSpPr>
              <p:nvPr/>
            </p:nvSpPr>
            <p:spPr bwMode="auto">
              <a:xfrm>
                <a:off x="4608" y="264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565" name="Text Box 21"/>
            <p:cNvSpPr txBox="1">
              <a:spLocks noChangeArrowheads="1"/>
            </p:cNvSpPr>
            <p:nvPr/>
          </p:nvSpPr>
          <p:spPr bwMode="auto">
            <a:xfrm>
              <a:off x="2928" y="2304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Times New Roman" charset="0"/>
                </a:rPr>
                <a:t>the</a:t>
              </a:r>
            </a:p>
          </p:txBody>
        </p:sp>
      </p:grpSp>
      <p:grpSp>
        <p:nvGrpSpPr>
          <p:cNvPr id="108566" name="Group 22"/>
          <p:cNvGrpSpPr>
            <a:grpSpLocks/>
          </p:cNvGrpSpPr>
          <p:nvPr/>
        </p:nvGrpSpPr>
        <p:grpSpPr bwMode="auto">
          <a:xfrm>
            <a:off x="4648200" y="4419600"/>
            <a:ext cx="4953000" cy="685800"/>
            <a:chOff x="2928" y="2784"/>
            <a:chExt cx="3120" cy="432"/>
          </a:xfrm>
        </p:grpSpPr>
        <p:sp>
          <p:nvSpPr>
            <p:cNvPr id="108567" name="Text Box 23"/>
            <p:cNvSpPr txBox="1">
              <a:spLocks noChangeArrowheads="1"/>
            </p:cNvSpPr>
            <p:nvPr/>
          </p:nvSpPr>
          <p:spPr bwMode="auto">
            <a:xfrm>
              <a:off x="5184" y="2784"/>
              <a:ext cx="8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solidFill>
                    <a:srgbClr val="00E4A8"/>
                  </a:solidFill>
                  <a:latin typeface="Times New Roman" charset="0"/>
                </a:rPr>
                <a:t>0.0005</a:t>
              </a:r>
            </a:p>
          </p:txBody>
        </p:sp>
        <p:sp>
          <p:nvSpPr>
            <p:cNvPr id="108568" name="Text Box 24"/>
            <p:cNvSpPr txBox="1">
              <a:spLocks noChangeArrowheads="1"/>
            </p:cNvSpPr>
            <p:nvPr/>
          </p:nvSpPr>
          <p:spPr bwMode="auto">
            <a:xfrm>
              <a:off x="3504" y="2784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solidFill>
                    <a:srgbClr val="00E4A8"/>
                  </a:solidFill>
                  <a:latin typeface="Times New Roman" charset="0"/>
                </a:rPr>
                <a:t>0.01</a:t>
              </a:r>
            </a:p>
          </p:txBody>
        </p:sp>
        <p:sp>
          <p:nvSpPr>
            <p:cNvPr id="108569" name="Text Box 25"/>
            <p:cNvSpPr txBox="1">
              <a:spLocks noChangeArrowheads="1"/>
            </p:cNvSpPr>
            <p:nvPr/>
          </p:nvSpPr>
          <p:spPr bwMode="auto">
            <a:xfrm>
              <a:off x="4032" y="2784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solidFill>
                    <a:srgbClr val="00E4A8"/>
                  </a:solidFill>
                  <a:latin typeface="Times New Roman" charset="0"/>
                </a:rPr>
                <a:t>0.0001</a:t>
              </a:r>
            </a:p>
          </p:txBody>
        </p:sp>
        <p:sp>
          <p:nvSpPr>
            <p:cNvPr id="108570" name="Text Box 26"/>
            <p:cNvSpPr txBox="1">
              <a:spLocks noChangeArrowheads="1"/>
            </p:cNvSpPr>
            <p:nvPr/>
          </p:nvSpPr>
          <p:spPr bwMode="auto">
            <a:xfrm>
              <a:off x="4704" y="2784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solidFill>
                    <a:srgbClr val="00E4A8"/>
                  </a:solidFill>
                  <a:latin typeface="Times New Roman" charset="0"/>
                </a:rPr>
                <a:t>0.0001</a:t>
              </a:r>
            </a:p>
          </p:txBody>
        </p:sp>
        <p:sp>
          <p:nvSpPr>
            <p:cNvPr id="108571" name="Text Box 27"/>
            <p:cNvSpPr txBox="1">
              <a:spLocks noChangeArrowheads="1"/>
            </p:cNvSpPr>
            <p:nvPr/>
          </p:nvSpPr>
          <p:spPr bwMode="auto">
            <a:xfrm>
              <a:off x="2928" y="2784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solidFill>
                    <a:srgbClr val="00E4A8"/>
                  </a:solidFill>
                  <a:latin typeface="Times New Roman" charset="0"/>
                </a:rPr>
                <a:t>0.2</a:t>
              </a:r>
            </a:p>
          </p:txBody>
        </p:sp>
        <p:sp>
          <p:nvSpPr>
            <p:cNvPr id="108572" name="Text Box 28"/>
            <p:cNvSpPr txBox="1">
              <a:spLocks noChangeArrowheads="1"/>
            </p:cNvSpPr>
            <p:nvPr/>
          </p:nvSpPr>
          <p:spPr bwMode="auto">
            <a:xfrm>
              <a:off x="5184" y="2985"/>
              <a:ext cx="8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FF0000"/>
                  </a:solidFill>
                  <a:latin typeface="Times New Roman" charset="0"/>
                </a:rPr>
                <a:t>0.01</a:t>
              </a:r>
            </a:p>
          </p:txBody>
        </p:sp>
        <p:sp>
          <p:nvSpPr>
            <p:cNvPr id="108573" name="Text Box 29"/>
            <p:cNvSpPr txBox="1">
              <a:spLocks noChangeArrowheads="1"/>
            </p:cNvSpPr>
            <p:nvPr/>
          </p:nvSpPr>
          <p:spPr bwMode="auto">
            <a:xfrm>
              <a:off x="3504" y="2985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FF0000"/>
                  </a:solidFill>
                  <a:latin typeface="Times New Roman" charset="0"/>
                </a:rPr>
                <a:t>0.0001</a:t>
              </a:r>
            </a:p>
          </p:txBody>
        </p:sp>
        <p:sp>
          <p:nvSpPr>
            <p:cNvPr id="108574" name="Text Box 30"/>
            <p:cNvSpPr txBox="1">
              <a:spLocks noChangeArrowheads="1"/>
            </p:cNvSpPr>
            <p:nvPr/>
          </p:nvSpPr>
          <p:spPr bwMode="auto">
            <a:xfrm>
              <a:off x="4032" y="2985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FF0000"/>
                  </a:solidFill>
                  <a:latin typeface="Times New Roman" charset="0"/>
                </a:rPr>
                <a:t>0.02</a:t>
              </a:r>
            </a:p>
          </p:txBody>
        </p:sp>
        <p:sp>
          <p:nvSpPr>
            <p:cNvPr id="108575" name="Text Box 31"/>
            <p:cNvSpPr txBox="1">
              <a:spLocks noChangeArrowheads="1"/>
            </p:cNvSpPr>
            <p:nvPr/>
          </p:nvSpPr>
          <p:spPr bwMode="auto">
            <a:xfrm>
              <a:off x="4704" y="2985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FF0000"/>
                  </a:solidFill>
                  <a:latin typeface="Times New Roman" charset="0"/>
                </a:rPr>
                <a:t>0.1</a:t>
              </a:r>
            </a:p>
          </p:txBody>
        </p:sp>
        <p:sp>
          <p:nvSpPr>
            <p:cNvPr id="108576" name="Text Box 32"/>
            <p:cNvSpPr txBox="1">
              <a:spLocks noChangeArrowheads="1"/>
            </p:cNvSpPr>
            <p:nvPr/>
          </p:nvSpPr>
          <p:spPr bwMode="auto">
            <a:xfrm>
              <a:off x="2928" y="2985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rgbClr val="FF0000"/>
                  </a:solidFill>
                  <a:latin typeface="Times New Roman" charset="0"/>
                </a:rPr>
                <a:t>0.2</a:t>
              </a:r>
            </a:p>
          </p:txBody>
        </p:sp>
      </p:grpSp>
      <p:sp>
        <p:nvSpPr>
          <p:cNvPr id="108577" name="Text Box 33"/>
          <p:cNvSpPr txBox="1">
            <a:spLocks noChangeArrowheads="1"/>
          </p:cNvSpPr>
          <p:nvPr/>
        </p:nvSpPr>
        <p:spPr bwMode="auto">
          <a:xfrm>
            <a:off x="5410200" y="5715000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charset="0"/>
              </a:rPr>
              <a:t>P(s|M2)  &gt;  P(s|M1)</a:t>
            </a:r>
          </a:p>
        </p:txBody>
      </p:sp>
      <p:sp>
        <p:nvSpPr>
          <p:cNvPr id="108578" name="Text Box 34"/>
          <p:cNvSpPr txBox="1">
            <a:spLocks noChangeArrowheads="1"/>
          </p:cNvSpPr>
          <p:nvPr/>
        </p:nvSpPr>
        <p:spPr bwMode="auto">
          <a:xfrm>
            <a:off x="2574925" y="3351213"/>
            <a:ext cx="2033588" cy="298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A50021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>
                <a:solidFill>
                  <a:schemeClr val="hlink"/>
                </a:solidFill>
              </a:rPr>
              <a:t>0.2	the</a:t>
            </a:r>
          </a:p>
          <a:p>
            <a:pPr>
              <a:lnSpc>
                <a:spcPct val="150000"/>
              </a:lnSpc>
            </a:pPr>
            <a:r>
              <a:rPr lang="en-US" sz="1800">
                <a:solidFill>
                  <a:schemeClr val="hlink"/>
                </a:solidFill>
              </a:rPr>
              <a:t>0.0001	class</a:t>
            </a:r>
          </a:p>
          <a:p>
            <a:pPr>
              <a:lnSpc>
                <a:spcPct val="150000"/>
              </a:lnSpc>
            </a:pPr>
            <a:r>
              <a:rPr lang="en-US" sz="1800">
                <a:solidFill>
                  <a:schemeClr val="hlink"/>
                </a:solidFill>
              </a:rPr>
              <a:t>0.03	sayst</a:t>
            </a:r>
          </a:p>
          <a:p>
            <a:pPr>
              <a:lnSpc>
                <a:spcPct val="150000"/>
              </a:lnSpc>
            </a:pPr>
            <a:r>
              <a:rPr lang="en-US" sz="1800">
                <a:solidFill>
                  <a:schemeClr val="hlink"/>
                </a:solidFill>
              </a:rPr>
              <a:t>0.02	pleaseth</a:t>
            </a:r>
          </a:p>
          <a:p>
            <a:pPr>
              <a:lnSpc>
                <a:spcPct val="150000"/>
              </a:lnSpc>
            </a:pPr>
            <a:r>
              <a:rPr lang="en-US" sz="1800">
                <a:solidFill>
                  <a:schemeClr val="hlink"/>
                </a:solidFill>
              </a:rPr>
              <a:t>0.1	yon</a:t>
            </a:r>
          </a:p>
          <a:p>
            <a:pPr>
              <a:lnSpc>
                <a:spcPct val="150000"/>
              </a:lnSpc>
            </a:pPr>
            <a:r>
              <a:rPr lang="en-US" sz="1800">
                <a:solidFill>
                  <a:schemeClr val="hlink"/>
                </a:solidFill>
              </a:rPr>
              <a:t>0.01	maiden</a:t>
            </a:r>
          </a:p>
          <a:p>
            <a:pPr>
              <a:lnSpc>
                <a:spcPct val="150000"/>
              </a:lnSpc>
            </a:pPr>
            <a:r>
              <a:rPr lang="en-US" sz="1800">
                <a:solidFill>
                  <a:schemeClr val="hlink"/>
                </a:solidFill>
              </a:rPr>
              <a:t>0.0001	woman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7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Language Models in IR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4876800"/>
          </a:xfrm>
        </p:spPr>
        <p:txBody>
          <a:bodyPr/>
          <a:lstStyle/>
          <a:p>
            <a:r>
              <a:rPr lang="en-US" dirty="0"/>
              <a:t>Treat each document as the basis for a model (e.g., unigram sufficient statistics)</a:t>
            </a:r>
          </a:p>
          <a:p>
            <a:r>
              <a:rPr lang="en-US" dirty="0"/>
              <a:t>Rank document d based on P(d | q)</a:t>
            </a:r>
          </a:p>
          <a:p>
            <a:r>
              <a:rPr lang="en-US" dirty="0"/>
              <a:t>P(d | q) = P(q | d)  x  P(d)  /  P(q)</a:t>
            </a:r>
          </a:p>
          <a:p>
            <a:pPr lvl="1"/>
            <a:r>
              <a:rPr lang="en-US" dirty="0"/>
              <a:t>P(q) is the same for all documents, so ignore</a:t>
            </a:r>
          </a:p>
          <a:p>
            <a:pPr lvl="1"/>
            <a:r>
              <a:rPr lang="en-US" dirty="0"/>
              <a:t>P(d) [the prior] is often treated as the same for all d</a:t>
            </a:r>
          </a:p>
          <a:p>
            <a:pPr lvl="2"/>
            <a:r>
              <a:rPr lang="en-US" dirty="0"/>
              <a:t>But we could use criteria like authority, length, genre</a:t>
            </a:r>
          </a:p>
          <a:p>
            <a:pPr lvl="1"/>
            <a:r>
              <a:rPr lang="en-US" dirty="0">
                <a:solidFill>
                  <a:schemeClr val="folHlink"/>
                </a:solidFill>
              </a:rPr>
              <a:t>P(q | d) is the probability of q given d</a:t>
            </a:r>
            <a:r>
              <a:rPr lang="ja-JP" altLang="en-US" dirty="0">
                <a:solidFill>
                  <a:schemeClr val="folHlink"/>
                </a:solidFill>
              </a:rPr>
              <a:t>’</a:t>
            </a:r>
            <a:r>
              <a:rPr lang="en-US" dirty="0">
                <a:solidFill>
                  <a:schemeClr val="folHlink"/>
                </a:solidFill>
              </a:rPr>
              <a:t>s model</a:t>
            </a:r>
          </a:p>
          <a:p>
            <a:r>
              <a:rPr lang="en-US" dirty="0"/>
              <a:t>Very general formal approach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charset="0"/>
                <a:cs typeface="굴림" charset="0"/>
              </a:rPr>
              <a:t>Language Models for IR</a:t>
            </a:r>
            <a:endParaRPr lang="en-US" altLang="ko-KR" sz="2800">
              <a:ea typeface="굴림" charset="0"/>
              <a:cs typeface="굴림" charset="0"/>
            </a:endParaRP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ko-KR">
                <a:ea typeface="굴림" charset="0"/>
                <a:cs typeface="굴림" charset="0"/>
              </a:rPr>
              <a:t>Language Modeling Approaches</a:t>
            </a:r>
          </a:p>
          <a:p>
            <a:pPr lvl="1"/>
            <a:r>
              <a:rPr lang="en-US" altLang="ko-KR">
                <a:ea typeface="굴림" charset="0"/>
                <a:cs typeface="굴림" charset="0"/>
              </a:rPr>
              <a:t>Attempt to </a:t>
            </a:r>
            <a:r>
              <a:rPr lang="en-US" altLang="ko-KR" b="1" u="sng">
                <a:ea typeface="굴림" charset="0"/>
                <a:cs typeface="굴림" charset="0"/>
              </a:rPr>
              <a:t>model query generation process</a:t>
            </a:r>
          </a:p>
          <a:p>
            <a:pPr lvl="1"/>
            <a:r>
              <a:rPr lang="en-US" altLang="ko-KR">
                <a:ea typeface="굴림" charset="0"/>
                <a:cs typeface="굴림" charset="0"/>
              </a:rPr>
              <a:t>Documents are ranked by </a:t>
            </a:r>
            <a:r>
              <a:rPr lang="en-US" altLang="ko-KR" b="1" u="sng">
                <a:ea typeface="굴림" charset="0"/>
                <a:cs typeface="굴림" charset="0"/>
              </a:rPr>
              <a:t>the probability that a query would be observed as a random sample from the respective document model</a:t>
            </a:r>
          </a:p>
          <a:p>
            <a:pPr lvl="2"/>
            <a:endParaRPr lang="en-US" altLang="ko-KR">
              <a:ea typeface="굴림" charset="0"/>
              <a:cs typeface="굴림" charset="0"/>
            </a:endParaRPr>
          </a:p>
          <a:p>
            <a:pPr lvl="2"/>
            <a:r>
              <a:rPr lang="en-US" altLang="ko-KR">
                <a:ea typeface="굴림" charset="0"/>
                <a:cs typeface="굴림" charset="0"/>
              </a:rPr>
              <a:t>Multinomial approach</a:t>
            </a:r>
          </a:p>
        </p:txBody>
      </p:sp>
      <p:pic>
        <p:nvPicPr>
          <p:cNvPr id="11366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800600"/>
            <a:ext cx="3962400" cy="85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69913"/>
            <a:ext cx="8077200" cy="801687"/>
          </a:xfrm>
        </p:spPr>
        <p:txBody>
          <a:bodyPr/>
          <a:lstStyle/>
          <a:p>
            <a:r>
              <a:rPr lang="en-US" altLang="ko-KR" sz="3200">
                <a:ea typeface="굴림" charset="0"/>
                <a:cs typeface="굴림" charset="0"/>
              </a:rPr>
              <a:t>Retrieval based on probabilistic LM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Treat the generation of queries as a random process.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Approach</a:t>
            </a:r>
          </a:p>
          <a:p>
            <a:pPr lvl="1"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Infer a language model for each document.</a:t>
            </a:r>
          </a:p>
          <a:p>
            <a:pPr lvl="1"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Estimate the probability of generating the query according to each of these models.</a:t>
            </a:r>
          </a:p>
          <a:p>
            <a:pPr lvl="1"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Rank the documents according to these probabilities.</a:t>
            </a:r>
          </a:p>
          <a:p>
            <a:pPr lvl="1"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Usually a unigram estimate of words is used</a:t>
            </a:r>
          </a:p>
          <a:p>
            <a:pPr lvl="2">
              <a:lnSpc>
                <a:spcPct val="90000"/>
              </a:lnSpc>
            </a:pPr>
            <a:endParaRPr lang="en-US" altLang="ko-KR" dirty="0">
              <a:ea typeface="굴림" charset="0"/>
              <a:cs typeface="굴림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Recap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Traditional models</a:t>
            </a:r>
          </a:p>
          <a:p>
            <a:pPr lvl="1"/>
            <a:r>
              <a:rPr lang="en-US" dirty="0" smtClean="0"/>
              <a:t>Boolean model</a:t>
            </a:r>
          </a:p>
          <a:p>
            <a:pPr lvl="1"/>
            <a:r>
              <a:rPr lang="en-US" dirty="0" smtClean="0"/>
              <a:t>Vector space model</a:t>
            </a:r>
          </a:p>
          <a:p>
            <a:pPr lvl="1"/>
            <a:r>
              <a:rPr lang="en-US" dirty="0" smtClean="0"/>
              <a:t>Probabilistic models</a:t>
            </a:r>
          </a:p>
          <a:p>
            <a:r>
              <a:rPr lang="en-US" dirty="0" smtClean="0"/>
              <a:t>Today</a:t>
            </a:r>
          </a:p>
          <a:p>
            <a:pPr lvl="1"/>
            <a:r>
              <a:rPr lang="en-US" dirty="0" smtClean="0"/>
              <a:t>IR using statistical language models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>
              <a:buFont typeface="Wingdings" charset="0"/>
              <a:buNone/>
            </a:pPr>
            <a:endParaRPr lang="en-US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69913"/>
            <a:ext cx="8077200" cy="801687"/>
          </a:xfrm>
        </p:spPr>
        <p:txBody>
          <a:bodyPr/>
          <a:lstStyle/>
          <a:p>
            <a:r>
              <a:rPr lang="en-US" altLang="ko-KR" sz="3200" dirty="0">
                <a:ea typeface="굴림" charset="0"/>
                <a:cs typeface="굴림" charset="0"/>
              </a:rPr>
              <a:t>Retrieval based on probabilistic LM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Intuition</a:t>
            </a:r>
          </a:p>
          <a:p>
            <a:pPr lvl="1"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Users </a:t>
            </a:r>
            <a:r>
              <a:rPr lang="en-US" altLang="ko-KR" dirty="0">
                <a:latin typeface="Lucida Sans"/>
                <a:ea typeface="굴림" charset="0"/>
                <a:cs typeface="굴림" charset="0"/>
              </a:rPr>
              <a:t>…</a:t>
            </a:r>
            <a:endParaRPr lang="en-US" altLang="ko-KR" dirty="0">
              <a:ea typeface="굴림" charset="0"/>
              <a:cs typeface="굴림" charset="0"/>
            </a:endParaRPr>
          </a:p>
          <a:p>
            <a:pPr lvl="2"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Have a reasonable idea of terms that are likely to occur in documents of interest.</a:t>
            </a:r>
          </a:p>
          <a:p>
            <a:pPr lvl="2"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They will choose query terms that distinguish these documents from others in the collection.</a:t>
            </a:r>
          </a:p>
          <a:p>
            <a:pPr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Collection statistics </a:t>
            </a:r>
            <a:r>
              <a:rPr lang="en-US" altLang="ko-KR" dirty="0">
                <a:latin typeface="Lucida Sans"/>
                <a:ea typeface="굴림" charset="0"/>
                <a:cs typeface="굴림" charset="0"/>
              </a:rPr>
              <a:t>…</a:t>
            </a:r>
            <a:endParaRPr lang="en-US" altLang="ko-KR" dirty="0">
              <a:ea typeface="굴림" charset="0"/>
              <a:cs typeface="굴림" charset="0"/>
            </a:endParaRPr>
          </a:p>
          <a:p>
            <a:pPr lvl="1"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Are integral parts of the language model.</a:t>
            </a:r>
          </a:p>
          <a:p>
            <a:pPr lvl="1"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Are not used heuristically as in many other approaches.</a:t>
            </a:r>
          </a:p>
          <a:p>
            <a:pPr lvl="2"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In theory. In practice, there</a:t>
            </a:r>
            <a:r>
              <a:rPr lang="en-US" altLang="ko-KR" dirty="0">
                <a:latin typeface="Lucida Sans"/>
                <a:ea typeface="굴림" charset="0"/>
                <a:cs typeface="굴림" charset="0"/>
              </a:rPr>
              <a:t>’</a:t>
            </a:r>
            <a:r>
              <a:rPr lang="en-US" altLang="ko-KR" dirty="0">
                <a:ea typeface="굴림" charset="0"/>
                <a:cs typeface="굴림" charset="0"/>
              </a:rPr>
              <a:t>s usually some wiggle room for empirically set parameters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charset="0"/>
                <a:cs typeface="굴림" charset="0"/>
              </a:rPr>
              <a:t>Query generation probability (1)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2200">
                <a:ea typeface="굴림" charset="0"/>
                <a:cs typeface="굴림" charset="0"/>
              </a:rPr>
              <a:t>Ranking formula</a:t>
            </a:r>
          </a:p>
          <a:p>
            <a:endParaRPr lang="en-US" altLang="ko-KR" sz="2200">
              <a:ea typeface="굴림" charset="0"/>
              <a:cs typeface="굴림" charset="0"/>
            </a:endParaRPr>
          </a:p>
          <a:p>
            <a:endParaRPr lang="en-US" altLang="ko-KR" sz="2200">
              <a:ea typeface="굴림" charset="0"/>
              <a:cs typeface="굴림" charset="0"/>
            </a:endParaRPr>
          </a:p>
          <a:p>
            <a:r>
              <a:rPr lang="en-US" altLang="ko-KR" sz="2200">
                <a:ea typeface="굴림" charset="0"/>
                <a:cs typeface="굴림" charset="0"/>
              </a:rPr>
              <a:t>The probability of producing the query given the language model of document d using MLE is:</a:t>
            </a:r>
          </a:p>
          <a:p>
            <a:endParaRPr lang="en-US" altLang="ko-KR" sz="2200">
              <a:ea typeface="굴림" charset="0"/>
              <a:cs typeface="굴림" charset="0"/>
            </a:endParaRPr>
          </a:p>
          <a:p>
            <a:endParaRPr lang="en-US" altLang="ko-KR" sz="2200">
              <a:ea typeface="굴림" charset="0"/>
              <a:cs typeface="굴림" charset="0"/>
            </a:endParaRPr>
          </a:p>
          <a:p>
            <a:endParaRPr lang="en-US" altLang="ko-KR" sz="2200">
              <a:ea typeface="굴림" charset="0"/>
              <a:cs typeface="굴림" charset="0"/>
            </a:endParaRPr>
          </a:p>
          <a:p>
            <a:endParaRPr lang="en-US" altLang="ko-KR" sz="2200">
              <a:ea typeface="굴림" charset="0"/>
              <a:cs typeface="굴림" charset="0"/>
            </a:endParaRPr>
          </a:p>
          <a:p>
            <a:endParaRPr lang="en-US" altLang="ko-KR" sz="2200">
              <a:ea typeface="굴림" charset="0"/>
              <a:cs typeface="굴림" charset="0"/>
            </a:endParaRPr>
          </a:p>
          <a:p>
            <a:endParaRPr lang="en-US" altLang="ko-KR" sz="2200">
              <a:ea typeface="굴림" charset="0"/>
              <a:cs typeface="굴림" charset="0"/>
            </a:endParaRPr>
          </a:p>
          <a:p>
            <a:endParaRPr lang="en-US" altLang="ko-KR" sz="2200">
              <a:ea typeface="굴림" charset="0"/>
              <a:cs typeface="굴림" charset="0"/>
            </a:endParaRPr>
          </a:p>
        </p:txBody>
      </p:sp>
      <p:graphicFrame>
        <p:nvGraphicFramePr>
          <p:cNvPr id="116740" name="Object 4"/>
          <p:cNvGraphicFramePr>
            <a:graphicFrameLocks noChangeAspect="1"/>
          </p:cNvGraphicFramePr>
          <p:nvPr/>
        </p:nvGraphicFramePr>
        <p:xfrm>
          <a:off x="1828800" y="3657600"/>
          <a:ext cx="3352800" cy="166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47" name="Equation" r:id="rId3" imgW="1688760" imgH="838080" progId="Equation.3">
                  <p:embed/>
                </p:oleObj>
              </mc:Choice>
              <mc:Fallback>
                <p:oleObj name="Equation" r:id="rId3" imgW="1688760" imgH="838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657600"/>
                        <a:ext cx="3352800" cy="166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741" name="AutoShape 5"/>
          <p:cNvSpPr>
            <a:spLocks/>
          </p:cNvSpPr>
          <p:nvPr/>
        </p:nvSpPr>
        <p:spPr bwMode="auto">
          <a:xfrm>
            <a:off x="4876800" y="4359275"/>
            <a:ext cx="3962400" cy="898525"/>
          </a:xfrm>
          <a:prstGeom prst="borderCallout2">
            <a:avLst>
              <a:gd name="adj1" fmla="val 12722"/>
              <a:gd name="adj2" fmla="val -1889"/>
              <a:gd name="adj3" fmla="val 12722"/>
              <a:gd name="adj4" fmla="val -1889"/>
              <a:gd name="adj5" fmla="val -19611"/>
              <a:gd name="adj6" fmla="val -26259"/>
            </a:avLst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latinLnBrk="1"/>
            <a:r>
              <a:rPr kumimoji="1" lang="en-US" altLang="ko-KR" sz="1600" dirty="0">
                <a:latin typeface="Verdana" charset="0"/>
                <a:ea typeface="굴림" charset="0"/>
                <a:cs typeface="굴림" charset="0"/>
              </a:rPr>
              <a:t>Unigram assumption:</a:t>
            </a:r>
          </a:p>
          <a:p>
            <a:pPr latinLnBrk="1"/>
            <a:r>
              <a:rPr kumimoji="1" lang="en-US" altLang="ko-KR" sz="1600" dirty="0">
                <a:latin typeface="Verdana" charset="0"/>
                <a:ea typeface="굴림" charset="0"/>
                <a:cs typeface="굴림" charset="0"/>
              </a:rPr>
              <a:t>Given a particular language model, </a:t>
            </a:r>
            <a:endParaRPr kumimoji="1" lang="en-US" altLang="ko-KR" sz="1600" dirty="0" smtClean="0">
              <a:latin typeface="Verdana" charset="0"/>
              <a:ea typeface="굴림" charset="0"/>
              <a:cs typeface="굴림" charset="0"/>
            </a:endParaRPr>
          </a:p>
          <a:p>
            <a:pPr latinLnBrk="1"/>
            <a:r>
              <a:rPr kumimoji="1" lang="en-US" altLang="ko-KR" sz="1600" dirty="0" smtClean="0">
                <a:latin typeface="Verdana" charset="0"/>
                <a:ea typeface="굴림" charset="0"/>
                <a:cs typeface="굴림" charset="0"/>
              </a:rPr>
              <a:t>the </a:t>
            </a:r>
            <a:r>
              <a:rPr kumimoji="1" lang="en-US" altLang="ko-KR" sz="1600" dirty="0">
                <a:latin typeface="Verdana" charset="0"/>
                <a:ea typeface="굴림" charset="0"/>
                <a:cs typeface="굴림" charset="0"/>
              </a:rPr>
              <a:t>query terms occur independently</a:t>
            </a:r>
          </a:p>
        </p:txBody>
      </p:sp>
      <p:grpSp>
        <p:nvGrpSpPr>
          <p:cNvPr id="116742" name="Group 6"/>
          <p:cNvGrpSpPr>
            <a:grpSpLocks/>
          </p:cNvGrpSpPr>
          <p:nvPr/>
        </p:nvGrpSpPr>
        <p:grpSpPr bwMode="auto">
          <a:xfrm>
            <a:off x="1981200" y="5583238"/>
            <a:ext cx="5486400" cy="1122362"/>
            <a:chOff x="1248" y="3229"/>
            <a:chExt cx="3456" cy="707"/>
          </a:xfrm>
        </p:grpSpPr>
        <p:graphicFrame>
          <p:nvGraphicFramePr>
            <p:cNvPr id="116743" name="Object 7"/>
            <p:cNvGraphicFramePr>
              <a:graphicFrameLocks noChangeAspect="1"/>
            </p:cNvGraphicFramePr>
            <p:nvPr/>
          </p:nvGraphicFramePr>
          <p:xfrm>
            <a:off x="1296" y="3457"/>
            <a:ext cx="333" cy="2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848" name="Equation" r:id="rId5" imgW="317160" imgH="241200" progId="Equation.3">
                    <p:embed/>
                  </p:oleObj>
                </mc:Choice>
                <mc:Fallback>
                  <p:oleObj name="Equation" r:id="rId5" imgW="317160" imgH="24120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6" y="3457"/>
                          <a:ext cx="333" cy="2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6744" name="Object 8"/>
            <p:cNvGraphicFramePr>
              <a:graphicFrameLocks noChangeAspect="1"/>
            </p:cNvGraphicFramePr>
            <p:nvPr/>
          </p:nvGraphicFramePr>
          <p:xfrm>
            <a:off x="1344" y="3697"/>
            <a:ext cx="240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849" name="Equation" r:id="rId7" imgW="228600" imgH="228600" progId="Equation.3">
                    <p:embed/>
                  </p:oleObj>
                </mc:Choice>
                <mc:Fallback>
                  <p:oleObj name="Equation" r:id="rId7" imgW="228600" imgH="22860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3697"/>
                          <a:ext cx="240" cy="2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6745" name="Text Box 9"/>
            <p:cNvSpPr txBox="1">
              <a:spLocks noChangeArrowheads="1"/>
            </p:cNvSpPr>
            <p:nvPr/>
          </p:nvSpPr>
          <p:spPr bwMode="auto">
            <a:xfrm>
              <a:off x="1248" y="3229"/>
              <a:ext cx="3456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latinLnBrk="1">
                <a:spcBef>
                  <a:spcPct val="50000"/>
                </a:spcBef>
              </a:pPr>
              <a:r>
                <a:rPr kumimoji="1" lang="ko-KR" altLang="en-US" sz="1600">
                  <a:latin typeface="Verdana" charset="0"/>
                  <a:ea typeface="굴림" charset="0"/>
                  <a:cs typeface="굴림" charset="0"/>
                </a:rPr>
                <a:t>       : </a:t>
              </a:r>
              <a:r>
                <a:rPr kumimoji="1" lang="en-US" altLang="ko-KR" sz="1600">
                  <a:latin typeface="Verdana" charset="0"/>
                  <a:ea typeface="굴림" charset="0"/>
                  <a:cs typeface="굴림" charset="0"/>
                </a:rPr>
                <a:t>language model of document d</a:t>
              </a:r>
            </a:p>
            <a:p>
              <a:pPr latinLnBrk="1">
                <a:spcBef>
                  <a:spcPct val="50000"/>
                </a:spcBef>
              </a:pPr>
              <a:r>
                <a:rPr kumimoji="1" lang="ko-KR" altLang="en-US" sz="1600">
                  <a:latin typeface="Verdana" charset="0"/>
                  <a:ea typeface="굴림" charset="0"/>
                  <a:cs typeface="굴림" charset="0"/>
                </a:rPr>
                <a:t>       : </a:t>
              </a:r>
              <a:r>
                <a:rPr kumimoji="1" lang="en-US" altLang="ko-KR" sz="1600">
                  <a:latin typeface="Verdana" charset="0"/>
                  <a:ea typeface="굴림" charset="0"/>
                  <a:cs typeface="굴림" charset="0"/>
                </a:rPr>
                <a:t>raw tf of term t in document d</a:t>
              </a:r>
            </a:p>
            <a:p>
              <a:pPr latinLnBrk="1">
                <a:spcBef>
                  <a:spcPct val="50000"/>
                </a:spcBef>
              </a:pPr>
              <a:r>
                <a:rPr kumimoji="1" lang="en-US" altLang="ko-KR" sz="1600">
                  <a:latin typeface="Verdana" charset="0"/>
                  <a:ea typeface="굴림" charset="0"/>
                  <a:cs typeface="굴림" charset="0"/>
                </a:rPr>
                <a:t>       : total number of tokens in document d</a:t>
              </a:r>
            </a:p>
          </p:txBody>
        </p:sp>
        <p:graphicFrame>
          <p:nvGraphicFramePr>
            <p:cNvPr id="116746" name="Object 10"/>
            <p:cNvGraphicFramePr>
              <a:graphicFrameLocks noChangeAspect="1"/>
            </p:cNvGraphicFramePr>
            <p:nvPr/>
          </p:nvGraphicFramePr>
          <p:xfrm>
            <a:off x="1334" y="3236"/>
            <a:ext cx="266" cy="2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850" name="Equation" r:id="rId9" imgW="253800" imgH="228600" progId="Equation.3">
                    <p:embed/>
                  </p:oleObj>
                </mc:Choice>
                <mc:Fallback>
                  <p:oleObj name="Equation" r:id="rId9" imgW="253800" imgH="22860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4" y="3236"/>
                          <a:ext cx="266" cy="2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6747" name="Object 11"/>
          <p:cNvGraphicFramePr>
            <a:graphicFrameLocks noChangeAspect="1"/>
          </p:cNvGraphicFramePr>
          <p:nvPr/>
        </p:nvGraphicFramePr>
        <p:xfrm>
          <a:off x="2057400" y="2057400"/>
          <a:ext cx="3581400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51" name="Equation" r:id="rId11" imgW="1587240" imgH="431640" progId="Equation.3">
                  <p:embed/>
                </p:oleObj>
              </mc:Choice>
              <mc:Fallback>
                <p:oleObj name="Equation" r:id="rId11" imgW="1587240" imgH="431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057400"/>
                        <a:ext cx="3581400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charset="0"/>
                <a:cs typeface="굴림" charset="0"/>
              </a:rPr>
              <a:t>Insufficient data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876800"/>
          </a:xfrm>
        </p:spPr>
        <p:txBody>
          <a:bodyPr/>
          <a:lstStyle/>
          <a:p>
            <a:r>
              <a:rPr lang="en-US" altLang="ko-KR" dirty="0">
                <a:ea typeface="굴림" charset="0"/>
                <a:cs typeface="굴림" charset="0"/>
              </a:rPr>
              <a:t>Zero probability</a:t>
            </a:r>
          </a:p>
          <a:p>
            <a:pPr lvl="1"/>
            <a:r>
              <a:rPr lang="en-US" altLang="ko-KR" dirty="0">
                <a:ea typeface="굴림" charset="0"/>
                <a:cs typeface="굴림" charset="0"/>
              </a:rPr>
              <a:t>May not wish to assign a probability of zero to a document that is missing one or more of the query terms </a:t>
            </a:r>
            <a:r>
              <a:rPr lang="en-US" altLang="ko-KR" sz="1800" dirty="0">
                <a:solidFill>
                  <a:srgbClr val="00A000"/>
                </a:solidFill>
                <a:ea typeface="굴림" charset="0"/>
                <a:cs typeface="굴림" charset="0"/>
              </a:rPr>
              <a:t>[gives conjunction semantics]</a:t>
            </a:r>
          </a:p>
          <a:p>
            <a:r>
              <a:rPr lang="en-US" altLang="ko-KR" dirty="0">
                <a:ea typeface="굴림" charset="0"/>
                <a:cs typeface="굴림" charset="0"/>
              </a:rPr>
              <a:t>General approach</a:t>
            </a:r>
          </a:p>
          <a:p>
            <a:pPr lvl="1"/>
            <a:r>
              <a:rPr lang="en-US" altLang="ko-KR" dirty="0">
                <a:ea typeface="굴림" charset="0"/>
                <a:cs typeface="굴림" charset="0"/>
              </a:rPr>
              <a:t>A non-occurring term is possible, but no more likely than would be expected by chance in the collection.</a:t>
            </a:r>
          </a:p>
          <a:p>
            <a:pPr lvl="1"/>
            <a:r>
              <a:rPr lang="en-US" altLang="ko-KR" dirty="0" smtClean="0">
                <a:ea typeface="굴림" charset="0"/>
                <a:cs typeface="굴림" charset="0"/>
              </a:rPr>
              <a:t>If                </a:t>
            </a:r>
            <a:r>
              <a:rPr lang="en-US" altLang="ko-KR" dirty="0">
                <a:ea typeface="굴림" charset="0"/>
                <a:cs typeface="굴림" charset="0"/>
              </a:rPr>
              <a:t>,</a:t>
            </a:r>
          </a:p>
          <a:p>
            <a:endParaRPr lang="en-US" altLang="ko-KR" dirty="0">
              <a:ea typeface="굴림" charset="0"/>
              <a:cs typeface="굴림" charset="0"/>
            </a:endParaRPr>
          </a:p>
        </p:txBody>
      </p:sp>
      <p:graphicFrame>
        <p:nvGraphicFramePr>
          <p:cNvPr id="117764" name="Object 4"/>
          <p:cNvGraphicFramePr>
            <a:graphicFrameLocks noChangeAspect="1"/>
          </p:cNvGraphicFramePr>
          <p:nvPr/>
        </p:nvGraphicFramePr>
        <p:xfrm>
          <a:off x="4038600" y="1828800"/>
          <a:ext cx="16002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64" name="Equation" r:id="rId3" imgW="825480" imgH="228600" progId="Equation.3">
                  <p:embed/>
                </p:oleObj>
              </mc:Choice>
              <mc:Fallback>
                <p:oleObj name="Equation" r:id="rId3" imgW="82548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828800"/>
                        <a:ext cx="160020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907074"/>
              </p:ext>
            </p:extLst>
          </p:nvPr>
        </p:nvGraphicFramePr>
        <p:xfrm>
          <a:off x="1752600" y="4648200"/>
          <a:ext cx="12255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65" name="Equation" r:id="rId5" imgW="558720" imgH="241200" progId="Equation.3">
                  <p:embed/>
                </p:oleObj>
              </mc:Choice>
              <mc:Fallback>
                <p:oleObj name="Equation" r:id="rId5" imgW="55872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648200"/>
                        <a:ext cx="122555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6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104084"/>
              </p:ext>
            </p:extLst>
          </p:nvPr>
        </p:nvGraphicFramePr>
        <p:xfrm>
          <a:off x="1905000" y="5486400"/>
          <a:ext cx="339725" cy="26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66" name="Equation" r:id="rId7" imgW="177480" imgH="139680" progId="Equation.3">
                  <p:embed/>
                </p:oleObj>
              </mc:Choice>
              <mc:Fallback>
                <p:oleObj name="Equation" r:id="rId7" imgW="177480" imgH="1396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486400"/>
                        <a:ext cx="339725" cy="26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6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6281076"/>
              </p:ext>
            </p:extLst>
          </p:nvPr>
        </p:nvGraphicFramePr>
        <p:xfrm>
          <a:off x="3389313" y="4572000"/>
          <a:ext cx="1731962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67" name="…quation" r:id="rId9" imgW="901700" imgH="393700" progId="Equation.3">
                  <p:embed/>
                </p:oleObj>
              </mc:Choice>
              <mc:Fallback>
                <p:oleObj name="…quation" r:id="rId9" imgW="901700" imgH="393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9313" y="4572000"/>
                        <a:ext cx="1731962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6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1183966"/>
              </p:ext>
            </p:extLst>
          </p:nvPr>
        </p:nvGraphicFramePr>
        <p:xfrm>
          <a:off x="1905000" y="5715000"/>
          <a:ext cx="3651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68" name="Equation" r:id="rId11" imgW="190440" imgH="228600" progId="Equation.3">
                  <p:embed/>
                </p:oleObj>
              </mc:Choice>
              <mc:Fallback>
                <p:oleObj name="Equation" r:id="rId11" imgW="19044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715000"/>
                        <a:ext cx="36512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769" name="Text Box 9"/>
          <p:cNvSpPr txBox="1">
            <a:spLocks noChangeArrowheads="1"/>
          </p:cNvSpPr>
          <p:nvPr/>
        </p:nvSpPr>
        <p:spPr bwMode="auto">
          <a:xfrm>
            <a:off x="1600200" y="5410200"/>
            <a:ext cx="7086600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latinLnBrk="1">
              <a:spcBef>
                <a:spcPct val="50000"/>
              </a:spcBef>
            </a:pPr>
            <a:r>
              <a:rPr kumimoji="1" lang="ko-KR" altLang="en-US" sz="1600" dirty="0">
                <a:latin typeface="Verdana" charset="0"/>
                <a:ea typeface="굴림" charset="0"/>
                <a:cs typeface="굴림" charset="0"/>
              </a:rPr>
              <a:t>   </a:t>
            </a:r>
            <a:r>
              <a:rPr kumimoji="1" lang="fr-CA" altLang="ko-KR" sz="1600" dirty="0">
                <a:latin typeface="Verdana" charset="0"/>
                <a:ea typeface="굴림" charset="0"/>
                <a:cs typeface="굴림" charset="0"/>
              </a:rPr>
              <a:t> </a:t>
            </a:r>
            <a:r>
              <a:rPr kumimoji="1" lang="fr-CA" altLang="ko-KR" sz="1600" dirty="0" smtClean="0">
                <a:latin typeface="Verdana" charset="0"/>
                <a:ea typeface="굴림" charset="0"/>
                <a:cs typeface="굴림" charset="0"/>
              </a:rPr>
              <a:t>    </a:t>
            </a:r>
            <a:r>
              <a:rPr kumimoji="1" lang="ko-KR" altLang="en-US" sz="1600" dirty="0" smtClean="0">
                <a:latin typeface="Verdana" charset="0"/>
                <a:ea typeface="굴림" charset="0"/>
                <a:cs typeface="굴림" charset="0"/>
              </a:rPr>
              <a:t> :</a:t>
            </a:r>
            <a:r>
              <a:rPr kumimoji="1" lang="en-US" altLang="ko-KR" sz="1600" dirty="0" smtClean="0">
                <a:latin typeface="Verdana" charset="0"/>
                <a:ea typeface="굴림" charset="0"/>
                <a:cs typeface="굴림" charset="0"/>
              </a:rPr>
              <a:t> raw </a:t>
            </a:r>
            <a:r>
              <a:rPr kumimoji="1" lang="en-US" altLang="ko-KR" sz="1600" dirty="0">
                <a:latin typeface="Verdana" charset="0"/>
                <a:ea typeface="굴림" charset="0"/>
                <a:cs typeface="굴림" charset="0"/>
              </a:rPr>
              <a:t>collection size(total number of tokens in the collection)</a:t>
            </a:r>
          </a:p>
          <a:p>
            <a:pPr latinLnBrk="1">
              <a:spcBef>
                <a:spcPct val="50000"/>
              </a:spcBef>
            </a:pPr>
            <a:r>
              <a:rPr kumimoji="1" lang="en-US" altLang="ko-KR" sz="1600" dirty="0">
                <a:latin typeface="Verdana" charset="0"/>
                <a:ea typeface="굴림" charset="0"/>
                <a:cs typeface="굴림" charset="0"/>
              </a:rPr>
              <a:t> </a:t>
            </a:r>
            <a:r>
              <a:rPr kumimoji="1" lang="en-US" altLang="ko-KR" sz="1600" dirty="0" smtClean="0">
                <a:latin typeface="Verdana" charset="0"/>
                <a:ea typeface="굴림" charset="0"/>
                <a:cs typeface="굴림" charset="0"/>
              </a:rPr>
              <a:t>       : </a:t>
            </a:r>
            <a:r>
              <a:rPr kumimoji="1" lang="en-US" altLang="ko-KR" sz="1600" dirty="0">
                <a:latin typeface="Verdana" charset="0"/>
                <a:ea typeface="굴림" charset="0"/>
                <a:cs typeface="굴림" charset="0"/>
              </a:rPr>
              <a:t>raw count of term t in the </a:t>
            </a:r>
            <a:r>
              <a:rPr kumimoji="1" lang="en-US" altLang="ko-KR" sz="1600" dirty="0" smtClean="0">
                <a:latin typeface="Verdana" charset="0"/>
                <a:ea typeface="굴림" charset="0"/>
                <a:cs typeface="굴림" charset="0"/>
              </a:rPr>
              <a:t>collection</a:t>
            </a:r>
            <a:endParaRPr kumimoji="1" lang="en-US" altLang="ko-KR" sz="1600" dirty="0">
              <a:latin typeface="Verdana" charset="0"/>
              <a:ea typeface="굴림" charset="0"/>
              <a:cs typeface="굴림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Insufficient data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Zero probabilities spell disaster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 need to smooth probabilities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Discount nonzero probabilities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Give some probability mass to unseen things</a:t>
            </a:r>
          </a:p>
          <a:p>
            <a:pPr>
              <a:lnSpc>
                <a:spcPct val="90000"/>
              </a:lnSpc>
            </a:pPr>
            <a:r>
              <a:rPr lang="en-US" dirty="0"/>
              <a:t>There</a:t>
            </a:r>
            <a:r>
              <a:rPr lang="ja-JP" altLang="en-US" dirty="0"/>
              <a:t>’</a:t>
            </a:r>
            <a:r>
              <a:rPr lang="en-US" dirty="0"/>
              <a:t>s a wide space of approaches to smoothing probability distributions to deal with this problem, such as adding 1, ½ or </a:t>
            </a:r>
            <a:r>
              <a:rPr lang="en-US" dirty="0">
                <a:sym typeface="Symbol" charset="0"/>
              </a:rPr>
              <a:t> to counts, </a:t>
            </a:r>
            <a:r>
              <a:rPr lang="en-US" dirty="0" err="1">
                <a:sym typeface="Symbol" charset="0"/>
              </a:rPr>
              <a:t>Dirichlet</a:t>
            </a:r>
            <a:r>
              <a:rPr lang="en-US" dirty="0">
                <a:sym typeface="Symbol" charset="0"/>
              </a:rPr>
              <a:t> priors, discounting, and interpolation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dirty="0"/>
              <a:t>simple idea that works well in practice is to use a mixture between the document multinomial and the collection multinomial distribution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Mixture model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P(w|d) = </a:t>
            </a:r>
            <a:r>
              <a:rPr lang="en-US">
                <a:sym typeface="Symbol" charset="0"/>
              </a:rPr>
              <a:t>P</a:t>
            </a:r>
            <a:r>
              <a:rPr lang="en-US" baseline="-25000">
                <a:sym typeface="Symbol" charset="0"/>
              </a:rPr>
              <a:t>mle</a:t>
            </a:r>
            <a:r>
              <a:rPr lang="en-US">
                <a:sym typeface="Symbol" charset="0"/>
              </a:rPr>
              <a:t>(w|M</a:t>
            </a:r>
            <a:r>
              <a:rPr lang="en-US" baseline="-25000">
                <a:sym typeface="Symbol" charset="0"/>
              </a:rPr>
              <a:t>d</a:t>
            </a:r>
            <a:r>
              <a:rPr lang="en-US">
                <a:sym typeface="Symbol" charset="0"/>
              </a:rPr>
              <a:t>) + (1 – )P</a:t>
            </a:r>
            <a:r>
              <a:rPr lang="en-US" baseline="-25000">
                <a:sym typeface="Symbol" charset="0"/>
              </a:rPr>
              <a:t>mle</a:t>
            </a:r>
            <a:r>
              <a:rPr lang="en-US">
                <a:sym typeface="Symbol" charset="0"/>
              </a:rPr>
              <a:t>(w|M</a:t>
            </a:r>
            <a:r>
              <a:rPr lang="en-US" baseline="-25000">
                <a:sym typeface="Symbol" charset="0"/>
              </a:rPr>
              <a:t>c</a:t>
            </a:r>
            <a:r>
              <a:rPr lang="en-US">
                <a:sym typeface="Symbol" charset="0"/>
              </a:rPr>
              <a:t>)</a:t>
            </a:r>
          </a:p>
          <a:p>
            <a:r>
              <a:rPr lang="en-US">
                <a:sym typeface="Symbol" charset="0"/>
              </a:rPr>
              <a:t>Mixes the probability from the document with the general collection frequency of the word.</a:t>
            </a:r>
          </a:p>
          <a:p>
            <a:r>
              <a:rPr lang="en-US">
                <a:sym typeface="Symbol" charset="0"/>
              </a:rPr>
              <a:t>Correctly setting  is very important</a:t>
            </a:r>
          </a:p>
          <a:p>
            <a:r>
              <a:rPr lang="en-US">
                <a:sym typeface="Symbol" charset="0"/>
              </a:rPr>
              <a:t>A high value of lambda makes the search </a:t>
            </a:r>
            <a:r>
              <a:rPr lang="ja-JP" altLang="en-US">
                <a:sym typeface="Symbol" charset="0"/>
              </a:rPr>
              <a:t>“</a:t>
            </a:r>
            <a:r>
              <a:rPr lang="en-US">
                <a:sym typeface="Symbol" charset="0"/>
              </a:rPr>
              <a:t>conjunctive-like</a:t>
            </a:r>
            <a:r>
              <a:rPr lang="ja-JP" altLang="en-US">
                <a:sym typeface="Symbol" charset="0"/>
              </a:rPr>
              <a:t>”</a:t>
            </a:r>
            <a:r>
              <a:rPr lang="en-US">
                <a:sym typeface="Symbol" charset="0"/>
              </a:rPr>
              <a:t> – suitable for short queries</a:t>
            </a:r>
          </a:p>
          <a:p>
            <a:r>
              <a:rPr lang="en-US">
                <a:sym typeface="Symbol" charset="0"/>
              </a:rPr>
              <a:t>A low value is more suitable for long queries</a:t>
            </a:r>
          </a:p>
          <a:p>
            <a:r>
              <a:rPr lang="en-US">
                <a:sym typeface="Symbol" charset="0"/>
              </a:rPr>
              <a:t>Can tune  to optimize performance</a:t>
            </a:r>
          </a:p>
          <a:p>
            <a:pPr lvl="1"/>
            <a:r>
              <a:rPr lang="en-US">
                <a:sym typeface="Symbol" charset="0"/>
              </a:rPr>
              <a:t>Perhaps make it dependent on document size (cf. Dirichlet prior or Witten-Bell smoothing)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charset="0"/>
                <a:cs typeface="굴림" charset="0"/>
              </a:rPr>
              <a:t>Basic mixture model summary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굴림" charset="0"/>
                <a:cs typeface="굴림" charset="0"/>
              </a:rPr>
              <a:t>General formulation of the LM for IR</a:t>
            </a:r>
          </a:p>
          <a:p>
            <a:endParaRPr lang="en-US" altLang="ko-KR">
              <a:ea typeface="굴림" charset="0"/>
              <a:cs typeface="굴림" charset="0"/>
            </a:endParaRPr>
          </a:p>
          <a:p>
            <a:endParaRPr lang="en-US" altLang="ko-KR">
              <a:ea typeface="굴림" charset="0"/>
              <a:cs typeface="굴림" charset="0"/>
            </a:endParaRPr>
          </a:p>
          <a:p>
            <a:pPr lvl="1"/>
            <a:endParaRPr lang="en-US" altLang="ko-KR">
              <a:ea typeface="굴림" charset="0"/>
              <a:cs typeface="굴림" charset="0"/>
            </a:endParaRPr>
          </a:p>
          <a:p>
            <a:pPr lvl="1"/>
            <a:endParaRPr lang="en-US" altLang="ko-KR">
              <a:ea typeface="굴림" charset="0"/>
              <a:cs typeface="굴림" charset="0"/>
            </a:endParaRPr>
          </a:p>
          <a:p>
            <a:endParaRPr lang="en-US" altLang="ko-KR">
              <a:ea typeface="굴림" charset="0"/>
              <a:cs typeface="굴림" charset="0"/>
            </a:endParaRPr>
          </a:p>
          <a:p>
            <a:pPr lvl="1"/>
            <a:r>
              <a:rPr lang="en-US" altLang="ko-KR">
                <a:ea typeface="굴림" charset="0"/>
                <a:cs typeface="굴림" charset="0"/>
              </a:rPr>
              <a:t>The user has a document in mind, and generates the query from this document.</a:t>
            </a:r>
          </a:p>
          <a:p>
            <a:pPr lvl="1"/>
            <a:r>
              <a:rPr lang="en-US" altLang="ko-KR">
                <a:ea typeface="굴림" charset="0"/>
                <a:cs typeface="굴림" charset="0"/>
              </a:rPr>
              <a:t>The equation represents the probability that the document that the user had in mind was in fact this one.</a:t>
            </a:r>
          </a:p>
        </p:txBody>
      </p:sp>
      <p:graphicFrame>
        <p:nvGraphicFramePr>
          <p:cNvPr id="120836" name="Object 4"/>
          <p:cNvGraphicFramePr>
            <a:graphicFrameLocks noChangeAspect="1"/>
          </p:cNvGraphicFramePr>
          <p:nvPr/>
        </p:nvGraphicFramePr>
        <p:xfrm>
          <a:off x="1066800" y="2219325"/>
          <a:ext cx="65532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61" name="Equation" r:id="rId3" imgW="2666880" imgH="368280" progId="Equation.3">
                  <p:embed/>
                </p:oleObj>
              </mc:Choice>
              <mc:Fallback>
                <p:oleObj name="Equation" r:id="rId3" imgW="2666880" imgH="3682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219325"/>
                        <a:ext cx="655320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37" name="AutoShape 5"/>
          <p:cNvSpPr>
            <a:spLocks/>
          </p:cNvSpPr>
          <p:nvPr/>
        </p:nvSpPr>
        <p:spPr bwMode="auto">
          <a:xfrm>
            <a:off x="2051050" y="3200400"/>
            <a:ext cx="2901950" cy="381000"/>
          </a:xfrm>
          <a:prstGeom prst="borderCallout2">
            <a:avLst>
              <a:gd name="adj1" fmla="val 30000"/>
              <a:gd name="adj2" fmla="val 102625"/>
              <a:gd name="adj3" fmla="val 30000"/>
              <a:gd name="adj4" fmla="val 106727"/>
              <a:gd name="adj5" fmla="val -100000"/>
              <a:gd name="adj6" fmla="val 110833"/>
            </a:avLst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latinLnBrk="1"/>
            <a:r>
              <a:rPr kumimoji="1" lang="en-US" altLang="ko-KR" sz="1600">
                <a:latin typeface="Verdana" charset="0"/>
                <a:ea typeface="굴림" charset="0"/>
                <a:cs typeface="굴림" charset="0"/>
              </a:rPr>
              <a:t>general language model</a:t>
            </a:r>
          </a:p>
        </p:txBody>
      </p:sp>
      <p:sp>
        <p:nvSpPr>
          <p:cNvPr id="120838" name="AutoShape 6"/>
          <p:cNvSpPr>
            <a:spLocks/>
          </p:cNvSpPr>
          <p:nvPr/>
        </p:nvSpPr>
        <p:spPr bwMode="auto">
          <a:xfrm>
            <a:off x="3581400" y="3657600"/>
            <a:ext cx="3124200" cy="381000"/>
          </a:xfrm>
          <a:prstGeom prst="borderCallout2">
            <a:avLst>
              <a:gd name="adj1" fmla="val 30000"/>
              <a:gd name="adj2" fmla="val 102440"/>
              <a:gd name="adj3" fmla="val 30000"/>
              <a:gd name="adj4" fmla="val 105588"/>
              <a:gd name="adj5" fmla="val -227083"/>
              <a:gd name="adj6" fmla="val 108741"/>
            </a:avLst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 latinLnBrk="1"/>
            <a:r>
              <a:rPr kumimoji="1" lang="en-US" altLang="ko-KR" sz="1600">
                <a:latin typeface="Verdana" charset="0"/>
                <a:ea typeface="굴림" charset="0"/>
                <a:cs typeface="굴림" charset="0"/>
              </a:rPr>
              <a:t>individual-document model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Document collection (2 documents)</a:t>
            </a:r>
          </a:p>
          <a:p>
            <a:pPr lvl="1"/>
            <a:r>
              <a:rPr lang="en-US"/>
              <a:t>d</a:t>
            </a:r>
            <a:r>
              <a:rPr lang="en-US" baseline="-25000"/>
              <a:t>1</a:t>
            </a:r>
            <a:r>
              <a:rPr lang="en-US"/>
              <a:t>: Xerox reports a profit but revenue is down</a:t>
            </a:r>
          </a:p>
          <a:p>
            <a:pPr lvl="1"/>
            <a:r>
              <a:rPr lang="en-US"/>
              <a:t>d</a:t>
            </a:r>
            <a:r>
              <a:rPr lang="en-US" baseline="-25000"/>
              <a:t>2</a:t>
            </a:r>
            <a:r>
              <a:rPr lang="en-US"/>
              <a:t>: Lucent narrows quarter loss but revenue decreases further</a:t>
            </a:r>
          </a:p>
          <a:p>
            <a:r>
              <a:rPr lang="en-US"/>
              <a:t>Model: MLE unigram from documents; </a:t>
            </a:r>
            <a:r>
              <a:rPr lang="en-US">
                <a:sym typeface="Symbol" charset="0"/>
              </a:rPr>
              <a:t> = ½ </a:t>
            </a:r>
            <a:endParaRPr lang="en-US"/>
          </a:p>
          <a:p>
            <a:r>
              <a:rPr lang="en-US"/>
              <a:t>Query: </a:t>
            </a:r>
            <a:r>
              <a:rPr lang="en-US" i="1"/>
              <a:t>revenue down</a:t>
            </a:r>
          </a:p>
          <a:p>
            <a:pPr lvl="1"/>
            <a:r>
              <a:rPr lang="en-US"/>
              <a:t>P(Q|d</a:t>
            </a:r>
            <a:r>
              <a:rPr lang="en-US" baseline="-25000"/>
              <a:t>1</a:t>
            </a:r>
            <a:r>
              <a:rPr lang="en-US"/>
              <a:t>) = [(1/8 + 2/16)/2] x [(1/8 + 1/16)/2]</a:t>
            </a:r>
          </a:p>
          <a:p>
            <a:pPr lvl="1">
              <a:buFont typeface="Wingdings" charset="0"/>
              <a:buNone/>
            </a:pPr>
            <a:r>
              <a:rPr lang="en-US"/>
              <a:t>                = 1/8 x 3/32 = 3/256</a:t>
            </a:r>
          </a:p>
          <a:p>
            <a:pPr lvl="1"/>
            <a:r>
              <a:rPr lang="en-US"/>
              <a:t>P(Q|d</a:t>
            </a:r>
            <a:r>
              <a:rPr lang="en-US" baseline="-25000"/>
              <a:t>2</a:t>
            </a:r>
            <a:r>
              <a:rPr lang="en-US"/>
              <a:t>) = [(1/8 + 2/16)/2] x [(0 + 1/16)/2]</a:t>
            </a:r>
          </a:p>
          <a:p>
            <a:pPr lvl="1">
              <a:buFont typeface="Wingdings" charset="0"/>
              <a:buNone/>
            </a:pPr>
            <a:r>
              <a:rPr lang="en-US"/>
              <a:t>                = 1/8 x 1/32 = 1/256</a:t>
            </a:r>
          </a:p>
          <a:p>
            <a:r>
              <a:rPr lang="en-US"/>
              <a:t>Ranking: d</a:t>
            </a:r>
            <a:r>
              <a:rPr lang="en-US" baseline="-25000"/>
              <a:t>1</a:t>
            </a:r>
            <a:r>
              <a:rPr lang="en-US"/>
              <a:t> &gt; d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Dirichlet</a:t>
            </a:r>
            <a:r>
              <a:rPr lang="en-US" dirty="0" smtClean="0"/>
              <a:t> smoothing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Modify term frequency:</a:t>
            </a:r>
          </a:p>
          <a:p>
            <a:pPr lvl="1"/>
            <a:r>
              <a:rPr lang="en-US" sz="2000" dirty="0" smtClean="0"/>
              <a:t>Terms observed in a document</a:t>
            </a:r>
          </a:p>
          <a:p>
            <a:pPr lvl="1"/>
            <a:r>
              <a:rPr lang="en-US" sz="2000" dirty="0" smtClean="0"/>
              <a:t>Terms not observed in a document (hidden terms)</a:t>
            </a:r>
          </a:p>
          <a:p>
            <a:pPr lvl="2"/>
            <a:r>
              <a:rPr lang="en-US" sz="1800" dirty="0" smtClean="0"/>
              <a:t>Distribution according to the collection</a:t>
            </a:r>
          </a:p>
          <a:p>
            <a:pPr lvl="2"/>
            <a:endParaRPr lang="en-US" sz="1800" dirty="0"/>
          </a:p>
          <a:p>
            <a:pPr lvl="2"/>
            <a:endParaRPr lang="en-US" sz="1800" dirty="0" smtClean="0"/>
          </a:p>
          <a:p>
            <a:pPr lvl="2"/>
            <a:endParaRPr lang="en-US" sz="1800" dirty="0"/>
          </a:p>
          <a:p>
            <a:pPr lvl="2"/>
            <a:endParaRPr lang="en-US" sz="1800" dirty="0" smtClean="0"/>
          </a:p>
          <a:p>
            <a:r>
              <a:rPr lang="en-US" sz="2400" dirty="0" smtClean="0"/>
              <a:t>The use of collection model is influenced by document length (different from interpolation)</a:t>
            </a:r>
          </a:p>
          <a:p>
            <a:r>
              <a:rPr lang="en-US" sz="2400" dirty="0" smtClean="0"/>
              <a:t>Experiments: more robust than interpolation</a:t>
            </a:r>
          </a:p>
          <a:p>
            <a:pPr lvl="1"/>
            <a:r>
              <a:rPr lang="en-US" sz="2000" dirty="0" smtClean="0"/>
              <a:t>μ can vary in a quite large range o produce good results</a:t>
            </a:r>
          </a:p>
          <a:p>
            <a:pPr lvl="2"/>
            <a:endParaRPr lang="en-US" sz="1800" dirty="0" smtClean="0"/>
          </a:p>
          <a:p>
            <a:endParaRPr lang="en-US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051958"/>
              </p:ext>
            </p:extLst>
          </p:nvPr>
        </p:nvGraphicFramePr>
        <p:xfrm>
          <a:off x="1475656" y="3429000"/>
          <a:ext cx="5378450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…quation" r:id="rId3" imgW="2323800" imgH="419040" progId="Equation.3">
                  <p:embed/>
                </p:oleObj>
              </mc:Choice>
              <mc:Fallback>
                <p:oleObj name="…quation" r:id="rId3" imgW="2323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429000"/>
                        <a:ext cx="5378450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17502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6201E-046A-4E4E-A36A-C34E7EF27BCF}" type="slidenum">
              <a:rPr lang="zh-CN" altLang="en-US"/>
              <a:pPr/>
              <a:t>28</a:t>
            </a:fld>
            <a:endParaRPr lang="en-US" altLang="zh-CN"/>
          </a:p>
        </p:txBody>
      </p:sp>
      <p:sp>
        <p:nvSpPr>
          <p:cNvPr id="77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of smoothing?</a:t>
            </a:r>
          </a:p>
        </p:txBody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2133600"/>
            <a:ext cx="7772400" cy="4114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Redistribution </a:t>
            </a:r>
            <a:r>
              <a:rPr lang="en-US" dirty="0"/>
              <a:t>uniformly/according to collection</a:t>
            </a:r>
          </a:p>
        </p:txBody>
      </p:sp>
      <p:sp>
        <p:nvSpPr>
          <p:cNvPr id="778244" name="Line 4"/>
          <p:cNvSpPr>
            <a:spLocks noChangeShapeType="1"/>
          </p:cNvSpPr>
          <p:nvPr/>
        </p:nvSpPr>
        <p:spPr bwMode="auto">
          <a:xfrm>
            <a:off x="1524000" y="3886200"/>
            <a:ext cx="662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78245" name="Rectangle 5"/>
          <p:cNvSpPr>
            <a:spLocks noChangeArrowheads="1"/>
          </p:cNvSpPr>
          <p:nvPr/>
        </p:nvSpPr>
        <p:spPr bwMode="auto">
          <a:xfrm>
            <a:off x="1905000" y="2514600"/>
            <a:ext cx="3810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8246" name="Rectangle 6"/>
          <p:cNvSpPr>
            <a:spLocks noChangeArrowheads="1"/>
          </p:cNvSpPr>
          <p:nvPr/>
        </p:nvSpPr>
        <p:spPr bwMode="auto">
          <a:xfrm>
            <a:off x="3048000" y="3276600"/>
            <a:ext cx="381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8247" name="Rectangle 7"/>
          <p:cNvSpPr>
            <a:spLocks noChangeArrowheads="1"/>
          </p:cNvSpPr>
          <p:nvPr/>
        </p:nvSpPr>
        <p:spPr bwMode="auto">
          <a:xfrm>
            <a:off x="4191000" y="3352800"/>
            <a:ext cx="3810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8248" name="Text Box 8"/>
          <p:cNvSpPr txBox="1">
            <a:spLocks noChangeArrowheads="1"/>
          </p:cNvSpPr>
          <p:nvPr/>
        </p:nvSpPr>
        <p:spPr bwMode="auto">
          <a:xfrm>
            <a:off x="1584325" y="3917950"/>
            <a:ext cx="629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800" dirty="0"/>
              <a:t>Tsunami      ocean        Asia       computer   </a:t>
            </a:r>
            <a:r>
              <a:rPr lang="en-US" sz="1800" dirty="0" err="1"/>
              <a:t>nat.disaster</a:t>
            </a:r>
            <a:r>
              <a:rPr lang="en-US" sz="1800" dirty="0"/>
              <a:t>   …</a:t>
            </a:r>
          </a:p>
        </p:txBody>
      </p:sp>
      <p:sp>
        <p:nvSpPr>
          <p:cNvPr id="778249" name="Rectangle 9"/>
          <p:cNvSpPr>
            <a:spLocks noChangeArrowheads="1"/>
          </p:cNvSpPr>
          <p:nvPr/>
        </p:nvSpPr>
        <p:spPr bwMode="auto">
          <a:xfrm>
            <a:off x="1905000" y="2819400"/>
            <a:ext cx="381000" cy="1066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8250" name="Rectangle 10"/>
          <p:cNvSpPr>
            <a:spLocks noChangeArrowheads="1"/>
          </p:cNvSpPr>
          <p:nvPr/>
        </p:nvSpPr>
        <p:spPr bwMode="auto">
          <a:xfrm>
            <a:off x="3048000" y="3429000"/>
            <a:ext cx="3810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8251" name="Rectangle 11"/>
          <p:cNvSpPr>
            <a:spLocks noChangeArrowheads="1"/>
          </p:cNvSpPr>
          <p:nvPr/>
        </p:nvSpPr>
        <p:spPr bwMode="auto">
          <a:xfrm>
            <a:off x="4191000" y="3505200"/>
            <a:ext cx="3810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8252" name="Rectangle 12"/>
          <p:cNvSpPr>
            <a:spLocks noChangeArrowheads="1"/>
          </p:cNvSpPr>
          <p:nvPr/>
        </p:nvSpPr>
        <p:spPr bwMode="auto">
          <a:xfrm>
            <a:off x="5257800" y="3733800"/>
            <a:ext cx="3810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8253" name="Rectangle 13"/>
          <p:cNvSpPr>
            <a:spLocks noChangeArrowheads="1"/>
          </p:cNvSpPr>
          <p:nvPr/>
        </p:nvSpPr>
        <p:spPr bwMode="auto">
          <a:xfrm>
            <a:off x="6400800" y="3733800"/>
            <a:ext cx="3810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8254" name="Rectangle 14"/>
          <p:cNvSpPr>
            <a:spLocks noChangeArrowheads="1"/>
          </p:cNvSpPr>
          <p:nvPr/>
        </p:nvSpPr>
        <p:spPr bwMode="auto">
          <a:xfrm>
            <a:off x="7467600" y="3810000"/>
            <a:ext cx="381000" cy="76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8255" name="Line 15"/>
          <p:cNvSpPr>
            <a:spLocks noChangeShapeType="1"/>
          </p:cNvSpPr>
          <p:nvPr/>
        </p:nvSpPr>
        <p:spPr bwMode="auto">
          <a:xfrm flipV="1">
            <a:off x="2209800" y="25146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78256" name="Line 16"/>
          <p:cNvSpPr>
            <a:spLocks noChangeShapeType="1"/>
          </p:cNvSpPr>
          <p:nvPr/>
        </p:nvSpPr>
        <p:spPr bwMode="auto">
          <a:xfrm flipV="1">
            <a:off x="3200400" y="25908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78257" name="Line 17"/>
          <p:cNvSpPr>
            <a:spLocks noChangeShapeType="1"/>
          </p:cNvSpPr>
          <p:nvPr/>
        </p:nvSpPr>
        <p:spPr bwMode="auto">
          <a:xfrm flipH="1" flipV="1">
            <a:off x="3429000" y="26670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78258" name="Freeform 18"/>
          <p:cNvSpPr>
            <a:spLocks/>
          </p:cNvSpPr>
          <p:nvPr/>
        </p:nvSpPr>
        <p:spPr bwMode="auto">
          <a:xfrm>
            <a:off x="3733800" y="2590800"/>
            <a:ext cx="2895600" cy="1143000"/>
          </a:xfrm>
          <a:custGeom>
            <a:avLst/>
            <a:gdLst>
              <a:gd name="T0" fmla="*/ 0 w 1824"/>
              <a:gd name="T1" fmla="*/ 0 h 720"/>
              <a:gd name="T2" fmla="*/ 1488 w 1824"/>
              <a:gd name="T3" fmla="*/ 288 h 720"/>
              <a:gd name="T4" fmla="*/ 1824 w 1824"/>
              <a:gd name="T5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24" h="720">
                <a:moveTo>
                  <a:pt x="0" y="0"/>
                </a:moveTo>
                <a:cubicBezTo>
                  <a:pt x="592" y="84"/>
                  <a:pt x="1184" y="168"/>
                  <a:pt x="1488" y="288"/>
                </a:cubicBezTo>
                <a:cubicBezTo>
                  <a:pt x="1792" y="408"/>
                  <a:pt x="1808" y="564"/>
                  <a:pt x="1824" y="7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78259" name="Freeform 19"/>
          <p:cNvSpPr>
            <a:spLocks/>
          </p:cNvSpPr>
          <p:nvPr/>
        </p:nvSpPr>
        <p:spPr bwMode="auto">
          <a:xfrm>
            <a:off x="6096000" y="3048000"/>
            <a:ext cx="1524000" cy="762000"/>
          </a:xfrm>
          <a:custGeom>
            <a:avLst/>
            <a:gdLst>
              <a:gd name="T0" fmla="*/ 0 w 960"/>
              <a:gd name="T1" fmla="*/ 0 h 480"/>
              <a:gd name="T2" fmla="*/ 624 w 960"/>
              <a:gd name="T3" fmla="*/ 192 h 480"/>
              <a:gd name="T4" fmla="*/ 960 w 960"/>
              <a:gd name="T5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480">
                <a:moveTo>
                  <a:pt x="0" y="0"/>
                </a:moveTo>
                <a:cubicBezTo>
                  <a:pt x="232" y="56"/>
                  <a:pt x="464" y="112"/>
                  <a:pt x="624" y="192"/>
                </a:cubicBezTo>
                <a:cubicBezTo>
                  <a:pt x="784" y="272"/>
                  <a:pt x="872" y="376"/>
                  <a:pt x="960" y="48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78260" name="Freeform 20"/>
          <p:cNvSpPr>
            <a:spLocks/>
          </p:cNvSpPr>
          <p:nvPr/>
        </p:nvSpPr>
        <p:spPr bwMode="auto">
          <a:xfrm>
            <a:off x="4800600" y="2743200"/>
            <a:ext cx="635000" cy="990600"/>
          </a:xfrm>
          <a:custGeom>
            <a:avLst/>
            <a:gdLst>
              <a:gd name="T0" fmla="*/ 0 w 400"/>
              <a:gd name="T1" fmla="*/ 0 h 624"/>
              <a:gd name="T2" fmla="*/ 336 w 400"/>
              <a:gd name="T3" fmla="*/ 192 h 624"/>
              <a:gd name="T4" fmla="*/ 384 w 400"/>
              <a:gd name="T5" fmla="*/ 624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00" h="624">
                <a:moveTo>
                  <a:pt x="0" y="0"/>
                </a:moveTo>
                <a:cubicBezTo>
                  <a:pt x="136" y="44"/>
                  <a:pt x="272" y="88"/>
                  <a:pt x="336" y="192"/>
                </a:cubicBezTo>
                <a:cubicBezTo>
                  <a:pt x="400" y="296"/>
                  <a:pt x="392" y="460"/>
                  <a:pt x="384" y="6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65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7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78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78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78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78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78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78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78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7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8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49" grpId="0" animBg="1"/>
      <p:bldP spid="778250" grpId="0" animBg="1"/>
      <p:bldP spid="778251" grpId="0" animBg="1"/>
      <p:bldP spid="778252" grpId="0" animBg="1"/>
      <p:bldP spid="778253" grpId="0" animBg="1"/>
      <p:bldP spid="778254" grpId="0" animBg="1"/>
      <p:bldP spid="778255" grpId="0" animBg="1"/>
      <p:bldP spid="778256" grpId="0" animBg="1"/>
      <p:bldP spid="778257" grpId="0" animBg="1"/>
      <p:bldP spid="778258" grpId="0" animBg="1"/>
      <p:bldP spid="778259" grpId="0" animBg="1"/>
      <p:bldP spid="77826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charset="0"/>
                <a:cs typeface="굴림" charset="0"/>
              </a:rPr>
              <a:t>Ponte and Croft Experiments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2200">
                <a:ea typeface="굴림" charset="0"/>
                <a:cs typeface="굴림" charset="0"/>
              </a:rPr>
              <a:t>Data</a:t>
            </a:r>
          </a:p>
          <a:p>
            <a:pPr lvl="1"/>
            <a:r>
              <a:rPr lang="en-US" altLang="ko-KR" sz="2000">
                <a:ea typeface="굴림" charset="0"/>
                <a:cs typeface="굴림" charset="0"/>
              </a:rPr>
              <a:t>TREC topics 202-250 on TREC disks 2 and 3</a:t>
            </a:r>
          </a:p>
          <a:p>
            <a:pPr lvl="2"/>
            <a:r>
              <a:rPr lang="en-US" altLang="ko-KR" sz="1800">
                <a:ea typeface="굴림" charset="0"/>
                <a:cs typeface="굴림" charset="0"/>
              </a:rPr>
              <a:t>Natural language queries consisting of one sentence each</a:t>
            </a:r>
          </a:p>
          <a:p>
            <a:pPr lvl="1"/>
            <a:r>
              <a:rPr lang="en-US" altLang="ko-KR" sz="2000">
                <a:ea typeface="굴림" charset="0"/>
                <a:cs typeface="굴림" charset="0"/>
              </a:rPr>
              <a:t>TREC topics 51-100 on TREC disk 3 using the concept fields</a:t>
            </a:r>
          </a:p>
          <a:p>
            <a:pPr lvl="2"/>
            <a:r>
              <a:rPr lang="en-US" altLang="ko-KR" sz="1800">
                <a:ea typeface="굴림" charset="0"/>
                <a:cs typeface="굴림" charset="0"/>
              </a:rPr>
              <a:t>Lists of good terms</a:t>
            </a:r>
          </a:p>
          <a:p>
            <a:pPr lvl="2"/>
            <a:endParaRPr lang="en-US" altLang="ko-KR" sz="1800">
              <a:ea typeface="굴림" charset="0"/>
              <a:cs typeface="굴림" charset="0"/>
            </a:endParaRPr>
          </a:p>
          <a:p>
            <a:pPr lvl="2"/>
            <a:endParaRPr lang="en-US" altLang="ko-KR">
              <a:ea typeface="굴림" charset="0"/>
              <a:cs typeface="굴림" charset="0"/>
            </a:endParaRPr>
          </a:p>
        </p:txBody>
      </p:sp>
      <p:sp>
        <p:nvSpPr>
          <p:cNvPr id="121860" name="Text Box 4"/>
          <p:cNvSpPr txBox="1">
            <a:spLocks noChangeArrowheads="1"/>
          </p:cNvSpPr>
          <p:nvPr/>
        </p:nvSpPr>
        <p:spPr bwMode="auto">
          <a:xfrm>
            <a:off x="4114800" y="3657600"/>
            <a:ext cx="4800600" cy="3100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atinLnBrk="1">
              <a:spcBef>
                <a:spcPct val="50000"/>
              </a:spcBef>
            </a:pPr>
            <a:r>
              <a:rPr kumimoji="1" lang="ko-KR" altLang="en-US" sz="1400">
                <a:latin typeface="Verdana" charset="0"/>
                <a:ea typeface="굴림" charset="0"/>
                <a:cs typeface="굴림" charset="0"/>
              </a:rPr>
              <a:t>&lt;</a:t>
            </a:r>
            <a:r>
              <a:rPr kumimoji="1" lang="en-US" altLang="ko-KR" sz="1400">
                <a:latin typeface="Verdana" charset="0"/>
                <a:ea typeface="굴림" charset="0"/>
                <a:cs typeface="굴림" charset="0"/>
              </a:rPr>
              <a:t>num&gt;Number: 054</a:t>
            </a:r>
          </a:p>
          <a:p>
            <a:pPr latinLnBrk="1">
              <a:spcBef>
                <a:spcPct val="50000"/>
              </a:spcBef>
            </a:pPr>
            <a:r>
              <a:rPr kumimoji="1" lang="en-US" altLang="ko-KR" sz="1400">
                <a:latin typeface="Verdana" charset="0"/>
                <a:ea typeface="굴림" charset="0"/>
                <a:cs typeface="굴림" charset="0"/>
              </a:rPr>
              <a:t>&lt;dom&gt;Domain: International Economics</a:t>
            </a:r>
          </a:p>
          <a:p>
            <a:pPr latinLnBrk="1">
              <a:spcBef>
                <a:spcPct val="50000"/>
              </a:spcBef>
            </a:pPr>
            <a:r>
              <a:rPr kumimoji="1" lang="en-US" altLang="ko-KR" sz="1400">
                <a:latin typeface="Verdana" charset="0"/>
                <a:ea typeface="굴림" charset="0"/>
                <a:cs typeface="굴림" charset="0"/>
              </a:rPr>
              <a:t>&lt;title&gt;Topic: Satellite Launch Contracts</a:t>
            </a:r>
          </a:p>
          <a:p>
            <a:pPr latinLnBrk="1">
              <a:spcBef>
                <a:spcPct val="50000"/>
              </a:spcBef>
            </a:pPr>
            <a:r>
              <a:rPr kumimoji="1" lang="en-US" altLang="ko-KR" sz="1400">
                <a:latin typeface="Verdana" charset="0"/>
                <a:ea typeface="굴림" charset="0"/>
                <a:cs typeface="굴림" charset="0"/>
              </a:rPr>
              <a:t>&lt;desc&gt;Description:</a:t>
            </a:r>
          </a:p>
          <a:p>
            <a:pPr latinLnBrk="1">
              <a:lnSpc>
                <a:spcPct val="80000"/>
              </a:lnSpc>
              <a:spcBef>
                <a:spcPct val="50000"/>
              </a:spcBef>
            </a:pPr>
            <a:r>
              <a:rPr kumimoji="1" lang="en-US" altLang="ko-KR" sz="1400">
                <a:latin typeface="Times New Roman"/>
                <a:ea typeface="굴림" charset="0"/>
                <a:cs typeface="굴림" charset="0"/>
              </a:rPr>
              <a:t>…</a:t>
            </a:r>
            <a:r>
              <a:rPr kumimoji="1" lang="en-US" altLang="ko-KR" sz="1400">
                <a:latin typeface="Verdana" charset="0"/>
                <a:ea typeface="굴림" charset="0"/>
                <a:cs typeface="굴림" charset="0"/>
              </a:rPr>
              <a:t> &lt;/desc&gt;</a:t>
            </a:r>
          </a:p>
          <a:p>
            <a:pPr latinLnBrk="1">
              <a:lnSpc>
                <a:spcPct val="80000"/>
              </a:lnSpc>
              <a:spcBef>
                <a:spcPct val="50000"/>
              </a:spcBef>
            </a:pPr>
            <a:endParaRPr kumimoji="1" lang="en-US" altLang="ko-KR" sz="1400">
              <a:latin typeface="Verdana" charset="0"/>
              <a:ea typeface="굴림" charset="0"/>
              <a:cs typeface="굴림" charset="0"/>
            </a:endParaRPr>
          </a:p>
          <a:p>
            <a:pPr latinLnBrk="1">
              <a:spcBef>
                <a:spcPct val="50000"/>
              </a:spcBef>
            </a:pPr>
            <a:r>
              <a:rPr kumimoji="1" lang="en-US" altLang="ko-KR" sz="1400">
                <a:latin typeface="Verdana" charset="0"/>
                <a:ea typeface="굴림" charset="0"/>
                <a:cs typeface="굴림" charset="0"/>
              </a:rPr>
              <a:t>&lt;con&gt;Concept(s):</a:t>
            </a:r>
          </a:p>
          <a:p>
            <a:pPr latinLnBrk="1">
              <a:spcBef>
                <a:spcPct val="50000"/>
              </a:spcBef>
              <a:buFontTx/>
              <a:buAutoNum type="arabicPeriod"/>
            </a:pPr>
            <a:r>
              <a:rPr kumimoji="1" lang="en-US" altLang="ko-KR" sz="1400">
                <a:latin typeface="Verdana" charset="0"/>
                <a:ea typeface="굴림" charset="0"/>
                <a:cs typeface="굴림" charset="0"/>
              </a:rPr>
              <a:t>Contract, agreement</a:t>
            </a:r>
          </a:p>
          <a:p>
            <a:pPr latinLnBrk="1">
              <a:spcBef>
                <a:spcPct val="50000"/>
              </a:spcBef>
              <a:buFontTx/>
              <a:buAutoNum type="arabicPeriod"/>
            </a:pPr>
            <a:r>
              <a:rPr kumimoji="1" lang="en-US" altLang="ko-KR" sz="1400">
                <a:latin typeface="Verdana" charset="0"/>
                <a:ea typeface="굴림" charset="0"/>
                <a:cs typeface="굴림" charset="0"/>
              </a:rPr>
              <a:t>Launch vehicle, rocket, payload, satellite</a:t>
            </a:r>
          </a:p>
          <a:p>
            <a:pPr latinLnBrk="1">
              <a:spcBef>
                <a:spcPct val="50000"/>
              </a:spcBef>
              <a:buFontTx/>
              <a:buAutoNum type="arabicPeriod"/>
            </a:pPr>
            <a:r>
              <a:rPr kumimoji="1" lang="en-US" altLang="ko-KR" sz="1400">
                <a:latin typeface="Verdana" charset="0"/>
                <a:ea typeface="굴림" charset="0"/>
                <a:cs typeface="굴림" charset="0"/>
              </a:rPr>
              <a:t>Launch services, </a:t>
            </a:r>
            <a:r>
              <a:rPr kumimoji="1" lang="en-US" altLang="ko-KR" sz="1400">
                <a:latin typeface="Times New Roman"/>
                <a:ea typeface="굴림" charset="0"/>
                <a:cs typeface="굴림" charset="0"/>
              </a:rPr>
              <a:t>…</a:t>
            </a:r>
            <a:r>
              <a:rPr kumimoji="1" lang="en-US" altLang="ko-KR" sz="1400">
                <a:latin typeface="Verdana" charset="0"/>
                <a:ea typeface="굴림" charset="0"/>
                <a:cs typeface="굴림" charset="0"/>
              </a:rPr>
              <a:t>  &lt;/con&gt;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502BC-0F07-1D45-937F-A2EAAABB5761}" type="slidenum">
              <a:rPr lang="zh-CN" altLang="en-US"/>
              <a:pPr/>
              <a:t>3</a:t>
            </a:fld>
            <a:endParaRPr lang="en-US" altLang="zh-CN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charset="0"/>
                <a:cs typeface="宋体" charset="0"/>
              </a:rPr>
              <a:t>Principle of </a:t>
            </a:r>
            <a:r>
              <a:rPr lang="en-US" altLang="zh-CN" dirty="0" smtClean="0">
                <a:ea typeface="宋体" charset="0"/>
                <a:cs typeface="宋体" charset="0"/>
              </a:rPr>
              <a:t>statistical language </a:t>
            </a:r>
            <a:r>
              <a:rPr lang="en-US" altLang="zh-CN" dirty="0">
                <a:ea typeface="宋体" charset="0"/>
                <a:cs typeface="宋体" charset="0"/>
              </a:rPr>
              <a:t>modeling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altLang="zh-CN" sz="2800" dirty="0">
                <a:ea typeface="宋体" charset="0"/>
                <a:cs typeface="宋体" charset="0"/>
              </a:rPr>
              <a:t>Goal: create a statistical model so that one can calculate the probability of a sequence of words </a:t>
            </a:r>
            <a:r>
              <a:rPr lang="en-US" altLang="zh-CN" sz="2800" i="1" dirty="0">
                <a:ea typeface="宋体" charset="0"/>
                <a:cs typeface="宋体" charset="0"/>
              </a:rPr>
              <a:t>s</a:t>
            </a:r>
            <a:r>
              <a:rPr lang="en-US" altLang="zh-CN" sz="2800" dirty="0">
                <a:ea typeface="宋体" charset="0"/>
                <a:cs typeface="宋体" charset="0"/>
              </a:rPr>
              <a:t> = </a:t>
            </a:r>
            <a:r>
              <a:rPr lang="en-US" altLang="zh-CN" sz="2800" i="1" dirty="0">
                <a:ea typeface="宋体" charset="0"/>
                <a:cs typeface="宋体" charset="0"/>
              </a:rPr>
              <a:t>w</a:t>
            </a:r>
            <a:r>
              <a:rPr lang="en-US" altLang="zh-CN" sz="1600" i="1" dirty="0">
                <a:ea typeface="宋体" charset="0"/>
                <a:cs typeface="宋体" charset="0"/>
              </a:rPr>
              <a:t>1</a:t>
            </a:r>
            <a:r>
              <a:rPr lang="en-US" altLang="zh-CN" sz="2800" i="1" dirty="0">
                <a:ea typeface="宋体" charset="0"/>
                <a:cs typeface="宋体" charset="0"/>
              </a:rPr>
              <a:t>, w</a:t>
            </a:r>
            <a:r>
              <a:rPr lang="en-US" altLang="zh-CN" sz="1800" i="1" dirty="0">
                <a:ea typeface="宋体" charset="0"/>
                <a:cs typeface="宋体" charset="0"/>
              </a:rPr>
              <a:t>2</a:t>
            </a:r>
            <a:r>
              <a:rPr lang="en-US" altLang="zh-CN" sz="2800" i="1" dirty="0">
                <a:ea typeface="宋体" charset="0"/>
                <a:cs typeface="宋体" charset="0"/>
              </a:rPr>
              <a:t>,</a:t>
            </a:r>
            <a:r>
              <a:rPr lang="en-US" altLang="zh-CN" sz="2800" i="1" dirty="0">
                <a:latin typeface="Arial"/>
                <a:ea typeface="宋体" charset="0"/>
                <a:cs typeface="宋体" charset="0"/>
              </a:rPr>
              <a:t>…</a:t>
            </a:r>
            <a:r>
              <a:rPr lang="en-US" altLang="zh-CN" sz="2800" i="1" dirty="0">
                <a:ea typeface="宋体" charset="0"/>
                <a:cs typeface="宋体" charset="0"/>
              </a:rPr>
              <a:t>, </a:t>
            </a:r>
            <a:r>
              <a:rPr lang="en-US" altLang="zh-CN" sz="2800" i="1" dirty="0" err="1">
                <a:ea typeface="宋体" charset="0"/>
                <a:cs typeface="宋体" charset="0"/>
              </a:rPr>
              <a:t>w</a:t>
            </a:r>
            <a:r>
              <a:rPr lang="en-US" altLang="zh-CN" sz="1800" i="1" dirty="0" err="1">
                <a:ea typeface="宋体" charset="0"/>
                <a:cs typeface="宋体" charset="0"/>
              </a:rPr>
              <a:t>n</a:t>
            </a:r>
            <a:r>
              <a:rPr lang="en-US" altLang="zh-CN" sz="2800" dirty="0">
                <a:ea typeface="宋体" charset="0"/>
                <a:cs typeface="宋体" charset="0"/>
              </a:rPr>
              <a:t> in a language.</a:t>
            </a:r>
          </a:p>
          <a:p>
            <a:r>
              <a:rPr lang="en-US" altLang="zh-CN" sz="2800" dirty="0">
                <a:ea typeface="宋体" charset="0"/>
                <a:cs typeface="宋体" charset="0"/>
              </a:rPr>
              <a:t>General approach: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600200" y="4724400"/>
            <a:ext cx="1066800" cy="1295400"/>
          </a:xfrm>
          <a:prstGeom prst="can">
            <a:avLst>
              <a:gd name="adj" fmla="val 3035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295400" y="4267200"/>
            <a:ext cx="182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fr-CA" sz="1800">
                <a:latin typeface="Arial" charset="0"/>
              </a:rPr>
              <a:t>Training corpus</a:t>
            </a:r>
            <a:endParaRPr lang="en-US" altLang="zh-CN" sz="1800"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2819400" y="5334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3581400" y="4876800"/>
            <a:ext cx="1905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000">
                <a:latin typeface="Arial" charset="0"/>
              </a:rPr>
              <a:t>Probabilities of the observed elements</a:t>
            </a:r>
            <a:endParaRPr lang="en-US" altLang="zh-CN" sz="2000"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5334000" y="5334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019800" y="4191000"/>
            <a:ext cx="511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CA" sz="2400" i="1">
                <a:latin typeface="Arial" charset="0"/>
              </a:rPr>
              <a:t>s</a:t>
            </a:r>
            <a:endParaRPr lang="en-US" altLang="zh-CN" sz="2400" i="1">
              <a:latin typeface="Arial" charset="0"/>
              <a:ea typeface="宋体" charset="0"/>
              <a:cs typeface="宋体" charset="0"/>
            </a:endParaRP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172200" y="4648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5867400" y="5105400"/>
            <a:ext cx="74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fr-CA" sz="2400" i="1">
                <a:latin typeface="Arial" charset="0"/>
              </a:rPr>
              <a:t>P</a:t>
            </a:r>
            <a:r>
              <a:rPr lang="fr-CA" sz="2400">
                <a:latin typeface="Arial" charset="0"/>
              </a:rPr>
              <a:t>(</a:t>
            </a:r>
            <a:r>
              <a:rPr lang="fr-CA" sz="2400" i="1">
                <a:latin typeface="Arial" charset="0"/>
              </a:rPr>
              <a:t>s</a:t>
            </a:r>
            <a:r>
              <a:rPr lang="fr-CA" sz="2400">
                <a:latin typeface="Arial" charset="0"/>
              </a:rPr>
              <a:t>)</a:t>
            </a:r>
            <a:endParaRPr lang="en-US" altLang="zh-CN" sz="2400">
              <a:latin typeface="Arial" charset="0"/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864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charset="0"/>
                <a:cs typeface="굴림" charset="0"/>
              </a:rPr>
              <a:t>Precision/recall results 202-250</a:t>
            </a:r>
          </a:p>
        </p:txBody>
      </p:sp>
      <p:pic>
        <p:nvPicPr>
          <p:cNvPr id="1228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722"/>
          <a:stretch>
            <a:fillRect/>
          </a:stretch>
        </p:blipFill>
        <p:spPr bwMode="auto">
          <a:xfrm>
            <a:off x="1905000" y="1682750"/>
            <a:ext cx="5334000" cy="494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1CFCD-C750-5249-814F-2373DB68574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charset="0"/>
                <a:cs typeface="굴림" charset="0"/>
              </a:rPr>
              <a:t>Precision/recall results 51-100</a:t>
            </a:r>
            <a:endParaRPr lang="ko-KR" altLang="en-US">
              <a:ea typeface="굴림" charset="0"/>
              <a:cs typeface="굴림" charset="0"/>
            </a:endParaRPr>
          </a:p>
        </p:txBody>
      </p:sp>
      <p:pic>
        <p:nvPicPr>
          <p:cNvPr id="1239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94"/>
          <a:stretch>
            <a:fillRect/>
          </a:stretch>
        </p:blipFill>
        <p:spPr bwMode="auto">
          <a:xfrm>
            <a:off x="1919288" y="1714500"/>
            <a:ext cx="5243512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1CFCD-C750-5249-814F-2373DB68574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ea typeface="굴림" charset="0"/>
                <a:cs typeface="굴림" charset="0"/>
              </a:rPr>
              <a:t>The main difference is whether </a:t>
            </a:r>
            <a:r>
              <a:rPr lang="en-US" altLang="ko-KR">
                <a:latin typeface="Lucida Sans"/>
                <a:ea typeface="굴림" charset="0"/>
                <a:cs typeface="굴림" charset="0"/>
              </a:rPr>
              <a:t>“</a:t>
            </a:r>
            <a:r>
              <a:rPr lang="en-US" altLang="ko-KR">
                <a:ea typeface="굴림" charset="0"/>
                <a:cs typeface="굴림" charset="0"/>
              </a:rPr>
              <a:t>Relevance</a:t>
            </a:r>
            <a:r>
              <a:rPr lang="en-US" altLang="ko-KR">
                <a:latin typeface="Lucida Sans"/>
                <a:ea typeface="굴림" charset="0"/>
                <a:cs typeface="굴림" charset="0"/>
              </a:rPr>
              <a:t>”</a:t>
            </a:r>
            <a:r>
              <a:rPr lang="en-US" altLang="ko-KR">
                <a:ea typeface="굴림" charset="0"/>
                <a:cs typeface="굴림" charset="0"/>
              </a:rPr>
              <a:t> figures explicitly in the model or not</a:t>
            </a:r>
          </a:p>
          <a:p>
            <a:pPr lvl="1"/>
            <a:r>
              <a:rPr lang="en-US" altLang="ko-KR">
                <a:ea typeface="굴림" charset="0"/>
                <a:cs typeface="굴림" charset="0"/>
              </a:rPr>
              <a:t>LM approach attempts to do away with modeling relevance</a:t>
            </a:r>
          </a:p>
          <a:p>
            <a:r>
              <a:rPr lang="en-US" altLang="ko-KR">
                <a:ea typeface="굴림" charset="0"/>
                <a:cs typeface="굴림" charset="0"/>
              </a:rPr>
              <a:t>LM approach as</a:t>
            </a:r>
            <a:r>
              <a:rPr lang="en-US"/>
              <a:t>ssumes that documents and expressions of information problems are of the same type</a:t>
            </a:r>
          </a:p>
          <a:p>
            <a:r>
              <a:rPr lang="en-US"/>
              <a:t>Computationally tractable, intuitively appealing</a:t>
            </a:r>
            <a:endParaRPr lang="en-US" altLang="ko-KR">
              <a:ea typeface="굴림" charset="0"/>
              <a:cs typeface="굴림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ko-KR">
                <a:ea typeface="굴림" charset="0"/>
                <a:cs typeface="굴림" charset="0"/>
              </a:rPr>
              <a:t>LM vs. Prob. Model for IR</a:t>
            </a:r>
            <a:endParaRPr lang="en-US" altLang="ko-KR" sz="2800">
              <a:ea typeface="굴림" charset="0"/>
              <a:cs typeface="굴림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Problems of basic LM approach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Assumption of equivalence between document and information problem representation is unrealistic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Very simple models of </a:t>
            </a:r>
            <a:r>
              <a:rPr lang="en-US" dirty="0" smtClean="0"/>
              <a:t>language</a:t>
            </a:r>
            <a:endParaRPr lang="en-US" altLang="ko-KR" dirty="0">
              <a:ea typeface="굴림" charset="0"/>
              <a:cs typeface="굴림" charset="0"/>
            </a:endParaRPr>
          </a:p>
          <a:p>
            <a:pPr lvl="1"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Can</a:t>
            </a:r>
            <a:r>
              <a:rPr lang="en-US" altLang="ko-KR" dirty="0">
                <a:latin typeface="Lucida Sans"/>
                <a:ea typeface="굴림" charset="0"/>
                <a:cs typeface="굴림" charset="0"/>
              </a:rPr>
              <a:t>’</a:t>
            </a:r>
            <a:r>
              <a:rPr lang="en-US" altLang="ko-KR" dirty="0">
                <a:ea typeface="굴림" charset="0"/>
                <a:cs typeface="굴림" charset="0"/>
              </a:rPr>
              <a:t>t easily accommodate phrases, passages, Boolean operators</a:t>
            </a:r>
          </a:p>
          <a:p>
            <a:pPr>
              <a:lnSpc>
                <a:spcPct val="90000"/>
              </a:lnSpc>
            </a:pPr>
            <a:r>
              <a:rPr lang="en-US" altLang="ko-KR" dirty="0" smtClean="0">
                <a:ea typeface="굴림" charset="0"/>
                <a:cs typeface="굴림" charset="0"/>
              </a:rPr>
              <a:t>Several extensions </a:t>
            </a:r>
          </a:p>
          <a:p>
            <a:pPr lvl="1">
              <a:lnSpc>
                <a:spcPct val="90000"/>
              </a:lnSpc>
            </a:pPr>
            <a:r>
              <a:rPr lang="en-US" altLang="ko-KR" dirty="0" smtClean="0">
                <a:ea typeface="굴림" charset="0"/>
                <a:cs typeface="굴림" charset="0"/>
              </a:rPr>
              <a:t>putting </a:t>
            </a:r>
            <a:r>
              <a:rPr lang="en-US" altLang="ko-KR" dirty="0">
                <a:ea typeface="굴림" charset="0"/>
                <a:cs typeface="굴림" charset="0"/>
              </a:rPr>
              <a:t>relevance back into the model, </a:t>
            </a:r>
            <a:endParaRPr lang="en-US" altLang="ko-KR" dirty="0" smtClean="0">
              <a:ea typeface="굴림" charset="0"/>
              <a:cs typeface="굴림" charset="0"/>
            </a:endParaRPr>
          </a:p>
          <a:p>
            <a:pPr lvl="1"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q</a:t>
            </a:r>
            <a:r>
              <a:rPr lang="en-US" altLang="ko-KR" dirty="0" smtClean="0">
                <a:ea typeface="굴림" charset="0"/>
                <a:cs typeface="굴림" charset="0"/>
              </a:rPr>
              <a:t>uery expansion</a:t>
            </a:r>
          </a:p>
          <a:p>
            <a:pPr lvl="1">
              <a:lnSpc>
                <a:spcPct val="90000"/>
              </a:lnSpc>
            </a:pPr>
            <a:r>
              <a:rPr lang="en-US" altLang="ko-KR" dirty="0">
                <a:ea typeface="굴림" charset="0"/>
                <a:cs typeface="굴림" charset="0"/>
              </a:rPr>
              <a:t>t</a:t>
            </a:r>
            <a:r>
              <a:rPr lang="en-US" altLang="ko-KR" dirty="0" smtClean="0">
                <a:ea typeface="굴림" charset="0"/>
                <a:cs typeface="굴림" charset="0"/>
              </a:rPr>
              <a:t>erm dependencies,</a:t>
            </a:r>
          </a:p>
          <a:p>
            <a:pPr lvl="1">
              <a:lnSpc>
                <a:spcPct val="90000"/>
              </a:lnSpc>
            </a:pPr>
            <a:r>
              <a:rPr lang="en-US" altLang="ko-KR" dirty="0" smtClean="0">
                <a:ea typeface="굴림" charset="0"/>
                <a:cs typeface="굴림" charset="0"/>
              </a:rPr>
              <a:t>etc</a:t>
            </a:r>
            <a:r>
              <a:rPr lang="en-US" altLang="ko-KR" dirty="0">
                <a:ea typeface="굴림" charset="0"/>
                <a:cs typeface="굴림" charset="0"/>
              </a:rPr>
              <a:t>.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ko-KR">
                <a:ea typeface="굴림" charset="0"/>
                <a:cs typeface="굴림" charset="0"/>
              </a:rPr>
              <a:t>LM vs. Prob. Model for IR</a:t>
            </a:r>
            <a:endParaRPr lang="en-US" altLang="ko-KR" sz="2800">
              <a:ea typeface="굴림" charset="0"/>
              <a:cs typeface="굴림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Alternative Models of Text Generation</a:t>
            </a:r>
          </a:p>
        </p:txBody>
      </p:sp>
      <p:sp>
        <p:nvSpPr>
          <p:cNvPr id="128003" name="Oval 3"/>
          <p:cNvSpPr>
            <a:spLocks noChangeArrowheads="1"/>
          </p:cNvSpPr>
          <p:nvPr/>
        </p:nvSpPr>
        <p:spPr bwMode="auto">
          <a:xfrm>
            <a:off x="3817938" y="2668588"/>
            <a:ext cx="1889125" cy="958850"/>
          </a:xfrm>
          <a:prstGeom prst="ellipse">
            <a:avLst/>
          </a:prstGeom>
          <a:solidFill>
            <a:srgbClr val="FFFF00">
              <a:alpha val="50000"/>
            </a:srgbClr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04" name="Oval 4"/>
          <p:cNvSpPr>
            <a:spLocks noChangeArrowheads="1"/>
          </p:cNvSpPr>
          <p:nvPr/>
        </p:nvSpPr>
        <p:spPr bwMode="auto">
          <a:xfrm>
            <a:off x="6492875" y="2813050"/>
            <a:ext cx="1023938" cy="669925"/>
          </a:xfrm>
          <a:prstGeom prst="ellipse">
            <a:avLst/>
          </a:prstGeom>
          <a:solidFill>
            <a:srgbClr val="FF0000">
              <a:alpha val="50000"/>
            </a:srgbClr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05" name="Line 5"/>
          <p:cNvSpPr>
            <a:spLocks noChangeShapeType="1"/>
          </p:cNvSpPr>
          <p:nvPr/>
        </p:nvSpPr>
        <p:spPr bwMode="auto">
          <a:xfrm flipV="1">
            <a:off x="5707063" y="3148013"/>
            <a:ext cx="7858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06" name="Text Box 6"/>
          <p:cNvSpPr txBox="1">
            <a:spLocks noChangeArrowheads="1"/>
          </p:cNvSpPr>
          <p:nvPr/>
        </p:nvSpPr>
        <p:spPr bwMode="auto">
          <a:xfrm>
            <a:off x="3848100" y="2917825"/>
            <a:ext cx="1817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Query Model</a:t>
            </a: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6492875" y="2917825"/>
            <a:ext cx="977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Query</a:t>
            </a:r>
          </a:p>
        </p:txBody>
      </p:sp>
      <p:sp>
        <p:nvSpPr>
          <p:cNvPr id="128008" name="Oval 8"/>
          <p:cNvSpPr>
            <a:spLocks noChangeArrowheads="1"/>
          </p:cNvSpPr>
          <p:nvPr/>
        </p:nvSpPr>
        <p:spPr bwMode="auto">
          <a:xfrm>
            <a:off x="3817938" y="4200525"/>
            <a:ext cx="1889125" cy="958850"/>
          </a:xfrm>
          <a:prstGeom prst="ellipse">
            <a:avLst/>
          </a:prstGeom>
          <a:solidFill>
            <a:srgbClr val="FFFF00">
              <a:alpha val="50000"/>
            </a:srgbClr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09" name="Oval 9"/>
          <p:cNvSpPr>
            <a:spLocks noChangeArrowheads="1"/>
          </p:cNvSpPr>
          <p:nvPr/>
        </p:nvSpPr>
        <p:spPr bwMode="auto">
          <a:xfrm>
            <a:off x="6572250" y="4344988"/>
            <a:ext cx="1022350" cy="669925"/>
          </a:xfrm>
          <a:prstGeom prst="ellipse">
            <a:avLst/>
          </a:prstGeom>
          <a:solidFill>
            <a:srgbClr val="FF0000">
              <a:alpha val="50000"/>
            </a:srgbClr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0" name="Line 10"/>
          <p:cNvSpPr>
            <a:spLocks noChangeShapeType="1"/>
          </p:cNvSpPr>
          <p:nvPr/>
        </p:nvSpPr>
        <p:spPr bwMode="auto">
          <a:xfrm flipV="1">
            <a:off x="5707063" y="4679950"/>
            <a:ext cx="8651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1" name="Text Box 11"/>
          <p:cNvSpPr txBox="1">
            <a:spLocks noChangeArrowheads="1"/>
          </p:cNvSpPr>
          <p:nvPr/>
        </p:nvSpPr>
        <p:spPr bwMode="auto">
          <a:xfrm>
            <a:off x="3975100" y="4451350"/>
            <a:ext cx="156368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Doc Model</a:t>
            </a:r>
          </a:p>
        </p:txBody>
      </p:sp>
      <p:sp>
        <p:nvSpPr>
          <p:cNvPr id="128012" name="Text Box 12"/>
          <p:cNvSpPr txBox="1">
            <a:spLocks noChangeArrowheads="1"/>
          </p:cNvSpPr>
          <p:nvPr/>
        </p:nvSpPr>
        <p:spPr bwMode="auto">
          <a:xfrm>
            <a:off x="6572250" y="4451350"/>
            <a:ext cx="976313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Doc</a:t>
            </a:r>
          </a:p>
        </p:txBody>
      </p:sp>
      <p:sp>
        <p:nvSpPr>
          <p:cNvPr id="128013" name="Oval 13"/>
          <p:cNvSpPr>
            <a:spLocks noChangeArrowheads="1"/>
          </p:cNvSpPr>
          <p:nvPr/>
        </p:nvSpPr>
        <p:spPr bwMode="auto">
          <a:xfrm>
            <a:off x="1143000" y="2668588"/>
            <a:ext cx="1889125" cy="958850"/>
          </a:xfrm>
          <a:prstGeom prst="ellipse">
            <a:avLst/>
          </a:prstGeom>
          <a:solidFill>
            <a:srgbClr val="FFFF00">
              <a:alpha val="50000"/>
            </a:srgbClr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4" name="Text Box 14"/>
          <p:cNvSpPr txBox="1">
            <a:spLocks noChangeArrowheads="1"/>
          </p:cNvSpPr>
          <p:nvPr/>
        </p:nvSpPr>
        <p:spPr bwMode="auto">
          <a:xfrm>
            <a:off x="1462088" y="2917825"/>
            <a:ext cx="1249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Searcher</a:t>
            </a:r>
          </a:p>
        </p:txBody>
      </p:sp>
      <p:sp>
        <p:nvSpPr>
          <p:cNvPr id="128015" name="Oval 15"/>
          <p:cNvSpPr>
            <a:spLocks noChangeArrowheads="1"/>
          </p:cNvSpPr>
          <p:nvPr/>
        </p:nvSpPr>
        <p:spPr bwMode="auto">
          <a:xfrm>
            <a:off x="1143000" y="4200525"/>
            <a:ext cx="1889125" cy="958850"/>
          </a:xfrm>
          <a:prstGeom prst="ellipse">
            <a:avLst/>
          </a:prstGeom>
          <a:solidFill>
            <a:srgbClr val="FFFF00">
              <a:alpha val="50000"/>
            </a:srgbClr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6" name="Text Box 16"/>
          <p:cNvSpPr txBox="1">
            <a:spLocks noChangeArrowheads="1"/>
          </p:cNvSpPr>
          <p:nvPr/>
        </p:nvSpPr>
        <p:spPr bwMode="auto">
          <a:xfrm>
            <a:off x="1600200" y="4451350"/>
            <a:ext cx="977900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>
                <a:latin typeface="Times New Roman" charset="0"/>
              </a:rPr>
              <a:t>Writer</a:t>
            </a:r>
          </a:p>
        </p:txBody>
      </p:sp>
      <p:sp>
        <p:nvSpPr>
          <p:cNvPr id="128017" name="Line 17"/>
          <p:cNvSpPr>
            <a:spLocks noChangeShapeType="1"/>
          </p:cNvSpPr>
          <p:nvPr/>
        </p:nvSpPr>
        <p:spPr bwMode="auto">
          <a:xfrm flipV="1">
            <a:off x="3032125" y="3148013"/>
            <a:ext cx="7858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8" name="Line 18"/>
          <p:cNvSpPr>
            <a:spLocks noChangeShapeType="1"/>
          </p:cNvSpPr>
          <p:nvPr/>
        </p:nvSpPr>
        <p:spPr bwMode="auto">
          <a:xfrm flipV="1">
            <a:off x="3032125" y="4679950"/>
            <a:ext cx="7858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8019" name="AutoShape 19"/>
          <p:cNvSpPr>
            <a:spLocks noChangeArrowheads="1"/>
          </p:cNvSpPr>
          <p:nvPr/>
        </p:nvSpPr>
        <p:spPr bwMode="auto">
          <a:xfrm>
            <a:off x="4448175" y="3627438"/>
            <a:ext cx="628650" cy="573087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FF0000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graphicFrame>
        <p:nvGraphicFramePr>
          <p:cNvPr id="128020" name="Object 20"/>
          <p:cNvGraphicFramePr>
            <a:graphicFrameLocks noChangeAspect="1"/>
          </p:cNvGraphicFramePr>
          <p:nvPr/>
        </p:nvGraphicFramePr>
        <p:xfrm>
          <a:off x="2590800" y="2362200"/>
          <a:ext cx="181292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01" name="Equation" r:id="rId3" imgW="1054080" imgH="203040" progId="Equation.3">
                  <p:embed/>
                </p:oleObj>
              </mc:Choice>
              <mc:Fallback>
                <p:oleObj name="Equation" r:id="rId3" imgW="1054080" imgH="203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362200"/>
                        <a:ext cx="1812925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21" name="Object 21"/>
          <p:cNvGraphicFramePr>
            <a:graphicFrameLocks noChangeAspect="1"/>
          </p:cNvGraphicFramePr>
          <p:nvPr/>
        </p:nvGraphicFramePr>
        <p:xfrm>
          <a:off x="2667000" y="5029200"/>
          <a:ext cx="14668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02" name="Equation" r:id="rId5" imgW="888840" imgH="203040" progId="Equation.3">
                  <p:embed/>
                </p:oleObj>
              </mc:Choice>
              <mc:Fallback>
                <p:oleObj name="Equation" r:id="rId5" imgW="888840" imgH="2030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029200"/>
                        <a:ext cx="146685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22" name="Object 22"/>
          <p:cNvGraphicFramePr>
            <a:graphicFrameLocks noChangeAspect="1"/>
          </p:cNvGraphicFramePr>
          <p:nvPr/>
        </p:nvGraphicFramePr>
        <p:xfrm>
          <a:off x="5407025" y="2286000"/>
          <a:ext cx="145097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03" name="Equation" r:id="rId7" imgW="876240" imgH="203040" progId="Equation.3">
                  <p:embed/>
                </p:oleObj>
              </mc:Choice>
              <mc:Fallback>
                <p:oleObj name="Equation" r:id="rId7" imgW="876240" imgH="2030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7025" y="2286000"/>
                        <a:ext cx="1450975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8023" name="Object 23"/>
          <p:cNvGraphicFramePr>
            <a:graphicFrameLocks noChangeAspect="1"/>
          </p:cNvGraphicFramePr>
          <p:nvPr/>
        </p:nvGraphicFramePr>
        <p:xfrm>
          <a:off x="5562600" y="5029200"/>
          <a:ext cx="1223963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04" name="Equation" r:id="rId9" imgW="761760" imgH="203040" progId="Equation.3">
                  <p:embed/>
                </p:oleObj>
              </mc:Choice>
              <mc:Fallback>
                <p:oleObj name="Equation" r:id="rId9" imgW="761760" imgH="2030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029200"/>
                        <a:ext cx="1223963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8024" name="Text Box 24"/>
          <p:cNvSpPr txBox="1">
            <a:spLocks noChangeArrowheads="1"/>
          </p:cNvSpPr>
          <p:nvPr/>
        </p:nvSpPr>
        <p:spPr bwMode="auto">
          <a:xfrm>
            <a:off x="4999038" y="3627438"/>
            <a:ext cx="3382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000">
                <a:latin typeface="Arial" charset="0"/>
              </a:rPr>
              <a:t>Is this the same model?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1CFCD-C750-5249-814F-2373DB68574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 Comparison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Estimate query and document models and compare</a:t>
            </a:r>
          </a:p>
          <a:p>
            <a:r>
              <a:rPr lang="en-US" sz="2400" dirty="0"/>
              <a:t>Suitable measure is KL divergence D(</a:t>
            </a:r>
            <a:r>
              <a:rPr lang="en-US" sz="2400" dirty="0" err="1"/>
              <a:t>Q</a:t>
            </a:r>
            <a:r>
              <a:rPr lang="en-US" sz="2400" baseline="-25000" dirty="0" err="1"/>
              <a:t>m</a:t>
            </a:r>
            <a:r>
              <a:rPr lang="en-US" sz="2400" dirty="0"/>
              <a:t>||</a:t>
            </a:r>
            <a:r>
              <a:rPr lang="en-US" sz="2400" dirty="0" err="1"/>
              <a:t>D</a:t>
            </a:r>
            <a:r>
              <a:rPr lang="en-US" sz="2400" baseline="-25000" dirty="0" err="1"/>
              <a:t>m</a:t>
            </a:r>
            <a:r>
              <a:rPr lang="en-US" sz="2400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equivalent to query-likelihood approach if simple empirical distribution used for query </a:t>
            </a:r>
            <a:r>
              <a:rPr lang="en-US" dirty="0" smtClean="0"/>
              <a:t>model (why?)</a:t>
            </a:r>
            <a:endParaRPr lang="en-US" dirty="0"/>
          </a:p>
          <a:p>
            <a:r>
              <a:rPr lang="en-US" sz="2400" dirty="0"/>
              <a:t>More general risk minimization framework has been proposed</a:t>
            </a:r>
          </a:p>
          <a:p>
            <a:pPr lvl="1"/>
            <a:r>
              <a:rPr lang="en-US" dirty="0" err="1"/>
              <a:t>Zhai</a:t>
            </a:r>
            <a:r>
              <a:rPr lang="en-US" dirty="0"/>
              <a:t> and Lafferty 2001</a:t>
            </a:r>
          </a:p>
          <a:p>
            <a:r>
              <a:rPr lang="en-US" sz="2400" dirty="0"/>
              <a:t>Better results than query-</a:t>
            </a:r>
            <a:r>
              <a:rPr lang="en-US" sz="2400" dirty="0" smtClean="0"/>
              <a:t>likelihood</a:t>
            </a:r>
            <a:endParaRPr lang="en-US" sz="2400" dirty="0"/>
          </a:p>
        </p:txBody>
      </p:sp>
      <p:graphicFrame>
        <p:nvGraphicFramePr>
          <p:cNvPr id="132100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238374122"/>
              </p:ext>
            </p:extLst>
          </p:nvPr>
        </p:nvGraphicFramePr>
        <p:xfrm>
          <a:off x="1889125" y="2795588"/>
          <a:ext cx="4984750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24" name="…quation" r:id="rId3" imgW="3467100" imgH="431800" progId="Equation.3">
                  <p:embed/>
                </p:oleObj>
              </mc:Choice>
              <mc:Fallback>
                <p:oleObj name="…quation" r:id="rId3" imgW="34671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9125" y="2795588"/>
                        <a:ext cx="4984750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3C9BE-A71A-8647-97C3-D8ED3FF27D2C}" type="slidenum">
              <a:rPr lang="en-CA" altLang="zh-CN" smtClean="0"/>
              <a:pPr>
                <a:defRPr/>
              </a:pPr>
              <a:t>36</a:t>
            </a:fld>
            <a:endParaRPr lang="en-CA" altLang="zh-CN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81000"/>
            <a:ext cx="7669213" cy="10128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altLang="zh-CN" sz="4000" dirty="0" smtClean="0">
                <a:ea typeface="宋体" charset="0"/>
                <a:cs typeface="宋体" charset="0"/>
              </a:rPr>
              <a:t>Another view of model divergence</a:t>
            </a:r>
            <a:endParaRPr lang="en-CA" altLang="zh-CN" sz="2800" dirty="0">
              <a:ea typeface="宋体" charset="0"/>
              <a:cs typeface="宋体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14762" cy="4114800"/>
          </a:xfrm>
        </p:spPr>
        <p:txBody>
          <a:bodyPr/>
          <a:lstStyle/>
          <a:p>
            <a:pPr>
              <a:buFont typeface="Wingdings" charset="0"/>
              <a:buNone/>
            </a:pPr>
            <a:endParaRPr lang="en-CA" altLang="zh-CN" sz="1800">
              <a:latin typeface="Gill Sans MT" charset="0"/>
              <a:cs typeface="宋体" charset="0"/>
            </a:endParaRPr>
          </a:p>
          <a:p>
            <a:endParaRPr lang="en-CA" altLang="zh-CN" sz="2400">
              <a:latin typeface="Gill Sans MT" charset="0"/>
              <a:cs typeface="宋体" charset="0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684213" y="2205038"/>
            <a:ext cx="8229600" cy="3078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0"/>
              <a:buNone/>
              <a:defRPr/>
            </a:pPr>
            <a:r>
              <a:rPr lang="en-CA" altLang="zh-CN" sz="3200">
                <a:ea typeface="宋体" charset="0"/>
                <a:cs typeface="宋体" charset="0"/>
              </a:rPr>
              <a:t>	</a:t>
            </a:r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5270"/>
              </p:ext>
            </p:extLst>
          </p:nvPr>
        </p:nvGraphicFramePr>
        <p:xfrm>
          <a:off x="1476375" y="3860354"/>
          <a:ext cx="523875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81" name="…quation" r:id="rId4" imgW="2501900" imgH="457200" progId="Equation.3">
                  <p:embed/>
                </p:oleObj>
              </mc:Choice>
              <mc:Fallback>
                <p:oleObj name="…quation" r:id="rId4" imgW="25019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860354"/>
                        <a:ext cx="523875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2916238" y="5084763"/>
            <a:ext cx="2239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CA"/>
              <a:t>Query model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5940425" y="5157788"/>
            <a:ext cx="2898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CA"/>
              <a:t>Document model</a:t>
            </a:r>
          </a:p>
        </p:txBody>
      </p:sp>
      <p:cxnSp>
        <p:nvCxnSpPr>
          <p:cNvPr id="5" name="Connecteur droit avec flèche 4"/>
          <p:cNvCxnSpPr>
            <a:stCxn id="2" idx="0"/>
          </p:cNvCxnSpPr>
          <p:nvPr/>
        </p:nvCxnSpPr>
        <p:spPr bwMode="auto">
          <a:xfrm flipH="1" flipV="1">
            <a:off x="3924300" y="4652963"/>
            <a:ext cx="111125" cy="431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Connecteur droit avec flèche 17"/>
          <p:cNvCxnSpPr/>
          <p:nvPr/>
        </p:nvCxnSpPr>
        <p:spPr bwMode="auto">
          <a:xfrm flipH="1" flipV="1">
            <a:off x="5949950" y="4653954"/>
            <a:ext cx="287338" cy="5032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aphicFrame>
        <p:nvGraphicFramePr>
          <p:cNvPr id="14" name="Graphique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472460"/>
              </p:ext>
            </p:extLst>
          </p:nvPr>
        </p:nvGraphicFramePr>
        <p:xfrm>
          <a:off x="4932040" y="1628800"/>
          <a:ext cx="2232248" cy="1296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Graphique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8828050"/>
              </p:ext>
            </p:extLst>
          </p:nvPr>
        </p:nvGraphicFramePr>
        <p:xfrm>
          <a:off x="4932040" y="2924944"/>
          <a:ext cx="2232248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6" name="Graphique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4284237"/>
              </p:ext>
            </p:extLst>
          </p:nvPr>
        </p:nvGraphicFramePr>
        <p:xfrm>
          <a:off x="1763688" y="2348880"/>
          <a:ext cx="2160240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8446" name="ZoneTexte 3"/>
          <p:cNvSpPr txBox="1">
            <a:spLocks noChangeArrowheads="1"/>
          </p:cNvSpPr>
          <p:nvPr/>
        </p:nvSpPr>
        <p:spPr bwMode="auto">
          <a:xfrm>
            <a:off x="2268538" y="1844675"/>
            <a:ext cx="1150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CA" sz="2000"/>
              <a:t>Query</a:t>
            </a:r>
            <a:endParaRPr lang="en-CA"/>
          </a:p>
        </p:txBody>
      </p:sp>
      <p:sp>
        <p:nvSpPr>
          <p:cNvPr id="18447" name="Rectangle 5"/>
          <p:cNvSpPr>
            <a:spLocks noChangeArrowheads="1"/>
          </p:cNvSpPr>
          <p:nvPr/>
        </p:nvSpPr>
        <p:spPr bwMode="auto">
          <a:xfrm>
            <a:off x="7019925" y="3141663"/>
            <a:ext cx="6445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CA"/>
              <a:t>D2</a:t>
            </a:r>
          </a:p>
        </p:txBody>
      </p:sp>
      <p:sp>
        <p:nvSpPr>
          <p:cNvPr id="18448" name="Rectangle 6"/>
          <p:cNvSpPr>
            <a:spLocks noChangeArrowheads="1"/>
          </p:cNvSpPr>
          <p:nvPr/>
        </p:nvSpPr>
        <p:spPr bwMode="auto">
          <a:xfrm>
            <a:off x="7019925" y="1916113"/>
            <a:ext cx="644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CA"/>
              <a:t>D1</a:t>
            </a:r>
          </a:p>
        </p:txBody>
      </p:sp>
      <p:sp>
        <p:nvSpPr>
          <p:cNvPr id="8" name="Double flèche horizontale 7"/>
          <p:cNvSpPr/>
          <p:nvPr/>
        </p:nvSpPr>
        <p:spPr>
          <a:xfrm>
            <a:off x="3995936" y="2708920"/>
            <a:ext cx="864096" cy="288032"/>
          </a:xfrm>
          <a:prstGeom prst="leftRightArrow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4284663" y="2277616"/>
            <a:ext cx="431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CA" sz="320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80731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 With Vector Space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There</a:t>
            </a:r>
            <a:r>
              <a:rPr lang="ja-JP" altLang="en-US"/>
              <a:t>’</a:t>
            </a:r>
            <a:r>
              <a:rPr lang="en-US"/>
              <a:t>s some relation to traditional tf.idf models:</a:t>
            </a:r>
          </a:p>
          <a:p>
            <a:pPr lvl="1"/>
            <a:r>
              <a:rPr lang="en-US"/>
              <a:t>(unscaled) term frequency is directly in model</a:t>
            </a:r>
          </a:p>
          <a:p>
            <a:pPr lvl="1"/>
            <a:r>
              <a:rPr lang="en-US"/>
              <a:t>the probabilities do length normalization of term frequencies</a:t>
            </a:r>
          </a:p>
          <a:p>
            <a:pPr lvl="1"/>
            <a:r>
              <a:rPr lang="en-US"/>
              <a:t>the effect of doing a mixture with overall collection frequencies is a little like idf: terms rare in the general collection but common in some documents will have a greater influence on the ranking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FF459-F1DF-D346-BD69-5723992BFD08}" type="slidenum">
              <a:rPr lang="zh-CN" altLang="en-US"/>
              <a:pPr/>
              <a:t>38</a:t>
            </a:fld>
            <a:endParaRPr lang="en-US" altLang="zh-CN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7793038" cy="685800"/>
          </a:xfrm>
        </p:spPr>
        <p:txBody>
          <a:bodyPr/>
          <a:lstStyle/>
          <a:p>
            <a:r>
              <a:rPr lang="fr-CA" sz="3600" dirty="0"/>
              <a:t>Comparaison:</a:t>
            </a:r>
            <a:r>
              <a:rPr lang="fr-CA" sz="3200" dirty="0"/>
              <a:t>  </a:t>
            </a:r>
            <a:r>
              <a:rPr lang="en-US" altLang="zh-CN" sz="3200" dirty="0">
                <a:ea typeface="宋体" charset="0"/>
                <a:cs typeface="宋体" charset="0"/>
              </a:rPr>
              <a:t>LM </a:t>
            </a:r>
            <a:r>
              <a:rPr lang="en-US" altLang="zh-CN" sz="3200" dirty="0" err="1">
                <a:ea typeface="宋体" charset="0"/>
                <a:cs typeface="宋体" charset="0"/>
              </a:rPr>
              <a:t>v.s</a:t>
            </a:r>
            <a:r>
              <a:rPr lang="en-US" altLang="zh-CN" sz="3200" dirty="0">
                <a:ea typeface="宋体" charset="0"/>
                <a:cs typeface="宋体" charset="0"/>
              </a:rPr>
              <a:t>. </a:t>
            </a:r>
            <a:r>
              <a:rPr lang="en-US" altLang="zh-CN" sz="3200" dirty="0" err="1">
                <a:ea typeface="宋体" charset="0"/>
                <a:cs typeface="宋体" charset="0"/>
              </a:rPr>
              <a:t>tf</a:t>
            </a:r>
            <a:r>
              <a:rPr lang="en-US" altLang="zh-CN" sz="3200" dirty="0">
                <a:ea typeface="宋体" charset="0"/>
                <a:cs typeface="宋体" charset="0"/>
              </a:rPr>
              <a:t>*</a:t>
            </a:r>
            <a:r>
              <a:rPr lang="en-US" altLang="zh-CN" sz="3200" dirty="0" err="1">
                <a:ea typeface="宋体" charset="0"/>
                <a:cs typeface="宋体" charset="0"/>
              </a:rPr>
              <a:t>idf</a:t>
            </a:r>
            <a:endParaRPr lang="en-US" altLang="zh-CN" sz="3200" dirty="0">
              <a:ea typeface="宋体" charset="0"/>
              <a:cs typeface="宋体" charset="0"/>
            </a:endParaRPr>
          </a:p>
        </p:txBody>
      </p:sp>
      <p:graphicFrame>
        <p:nvGraphicFramePr>
          <p:cNvPr id="4403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254125" y="2017713"/>
          <a:ext cx="7700963" cy="315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1" name="…quation" r:id="rId3" imgW="5079960" imgH="2158920" progId="Equation.3">
                  <p:embed/>
                </p:oleObj>
              </mc:Choice>
              <mc:Fallback>
                <p:oleObj name="…quation" r:id="rId3" imgW="5079960" imgH="2158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25" y="2017713"/>
                        <a:ext cx="7700963" cy="315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33400" y="5334000"/>
            <a:ext cx="75438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zh-CN" altLang="en-US" sz="2400">
                <a:latin typeface="Arial" charset="0"/>
                <a:ea typeface="宋体" charset="0"/>
                <a:cs typeface="宋体" charset="0"/>
              </a:rPr>
              <a:t> </a:t>
            </a:r>
            <a:r>
              <a:rPr lang="en-US" altLang="zh-CN" sz="2400">
                <a:latin typeface="Arial" charset="0"/>
                <a:ea typeface="宋体" charset="0"/>
                <a:cs typeface="宋体" charset="0"/>
              </a:rPr>
              <a:t>Log P(Q|D)  ~ VSM with tf*idf and document length normalization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zh-CN" sz="2400">
                <a:latin typeface="Arial" charset="0"/>
                <a:ea typeface="宋体" charset="0"/>
                <a:cs typeface="宋体" charset="0"/>
              </a:rPr>
              <a:t>Smoothing ~ idf + length normalization</a:t>
            </a:r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7086600" y="4495800"/>
            <a:ext cx="1066800" cy="685800"/>
          </a:xfrm>
          <a:prstGeom prst="ellips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fr-CA" sz="1800">
              <a:latin typeface="Arial" charset="0"/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7315200" y="5105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fr-CA" sz="1800">
                <a:solidFill>
                  <a:schemeClr val="hlink"/>
                </a:solidFill>
                <a:latin typeface="Arial" charset="0"/>
              </a:rPr>
              <a:t>idf</a:t>
            </a:r>
            <a:endParaRPr lang="en-US" altLang="zh-CN" sz="1800">
              <a:solidFill>
                <a:schemeClr val="hlink"/>
              </a:solidFill>
              <a:latin typeface="Arial" charset="0"/>
              <a:ea typeface="宋体" charset="0"/>
              <a:cs typeface="宋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4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9" grpId="0" animBg="1"/>
      <p:bldP spid="4404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 With Vector Space</a:t>
            </a:r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Similar in some ways</a:t>
            </a:r>
          </a:p>
          <a:p>
            <a:pPr lvl="1"/>
            <a:r>
              <a:rPr lang="en-US"/>
              <a:t>Term weights based on frequency</a:t>
            </a:r>
          </a:p>
          <a:p>
            <a:pPr lvl="1"/>
            <a:r>
              <a:rPr lang="en-US"/>
              <a:t>Terms often used as if they were independent</a:t>
            </a:r>
          </a:p>
          <a:p>
            <a:pPr lvl="1"/>
            <a:r>
              <a:rPr lang="en-US"/>
              <a:t>Inverse document/collection frequency used</a:t>
            </a:r>
          </a:p>
          <a:p>
            <a:pPr lvl="1"/>
            <a:r>
              <a:rPr lang="en-US"/>
              <a:t>Some form of length normalization useful</a:t>
            </a:r>
          </a:p>
          <a:p>
            <a:pPr lvl="3"/>
            <a:endParaRPr lang="en-US"/>
          </a:p>
          <a:p>
            <a:r>
              <a:rPr lang="en-US"/>
              <a:t>Different in others</a:t>
            </a:r>
          </a:p>
          <a:p>
            <a:pPr lvl="1"/>
            <a:r>
              <a:rPr lang="en-US"/>
              <a:t>Based on probability rather than similarity</a:t>
            </a:r>
          </a:p>
          <a:p>
            <a:pPr lvl="2"/>
            <a:r>
              <a:rPr lang="en-US"/>
              <a:t>Intuitions are probabilistic rather than geometric</a:t>
            </a:r>
          </a:p>
          <a:p>
            <a:pPr lvl="1"/>
            <a:r>
              <a:rPr lang="en-US"/>
              <a:t>Details of use of document length and term, document, and collection frequency differ</a:t>
            </a:r>
          </a:p>
          <a:p>
            <a:pPr lvl="3"/>
            <a:endParaRPr lang="en-US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243F-DA11-D54B-ABAA-C606F1E2B9E5}" type="slidenum">
              <a:rPr lang="zh-CN" altLang="en-US"/>
              <a:pPr/>
              <a:t>4</a:t>
            </a:fld>
            <a:endParaRPr lang="en-US" altLang="zh-CN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ea typeface="宋体" charset="0"/>
                <a:cs typeface="宋体" charset="0"/>
              </a:rPr>
              <a:t>Examples of utilization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dirty="0">
                <a:ea typeface="宋体" charset="0"/>
                <a:cs typeface="宋体" charset="0"/>
              </a:rPr>
              <a:t>Speech recognition</a:t>
            </a:r>
          </a:p>
          <a:p>
            <a:pPr lvl="1">
              <a:lnSpc>
                <a:spcPct val="90000"/>
              </a:lnSpc>
            </a:pPr>
            <a:r>
              <a:rPr lang="en-US" altLang="zh-CN" sz="2800" dirty="0">
                <a:ea typeface="宋体" charset="0"/>
                <a:cs typeface="宋体" charset="0"/>
              </a:rPr>
              <a:t>Training corpus = signals + words</a:t>
            </a:r>
          </a:p>
          <a:p>
            <a:pPr lvl="1">
              <a:lnSpc>
                <a:spcPct val="90000"/>
              </a:lnSpc>
            </a:pPr>
            <a:r>
              <a:rPr lang="en-US" altLang="zh-CN" sz="2800" dirty="0">
                <a:ea typeface="宋体" charset="0"/>
                <a:cs typeface="宋体" charset="0"/>
              </a:rPr>
              <a:t>probabilities: P(</a:t>
            </a:r>
            <a:r>
              <a:rPr lang="en-US" altLang="zh-CN" sz="2800" dirty="0" err="1">
                <a:ea typeface="宋体" charset="0"/>
                <a:cs typeface="宋体" charset="0"/>
              </a:rPr>
              <a:t>word|signal</a:t>
            </a:r>
            <a:r>
              <a:rPr lang="en-US" altLang="zh-CN" sz="2800" dirty="0">
                <a:ea typeface="宋体" charset="0"/>
                <a:cs typeface="宋体" charset="0"/>
              </a:rPr>
              <a:t>), P(word2|word1)</a:t>
            </a:r>
          </a:p>
          <a:p>
            <a:pPr lvl="1">
              <a:lnSpc>
                <a:spcPct val="90000"/>
              </a:lnSpc>
            </a:pPr>
            <a:r>
              <a:rPr lang="en-US" altLang="zh-CN" sz="2800" dirty="0">
                <a:ea typeface="宋体" charset="0"/>
                <a:cs typeface="宋体" charset="0"/>
              </a:rPr>
              <a:t>Utilization: signals 	sequence of words</a:t>
            </a:r>
          </a:p>
          <a:p>
            <a:pPr>
              <a:lnSpc>
                <a:spcPct val="90000"/>
              </a:lnSpc>
            </a:pPr>
            <a:r>
              <a:rPr lang="en-US" altLang="zh-CN" sz="2800" dirty="0">
                <a:ea typeface="宋体" charset="0"/>
                <a:cs typeface="宋体" charset="0"/>
              </a:rPr>
              <a:t>Statistical tagging</a:t>
            </a:r>
          </a:p>
          <a:p>
            <a:pPr lvl="1">
              <a:lnSpc>
                <a:spcPct val="90000"/>
              </a:lnSpc>
            </a:pPr>
            <a:r>
              <a:rPr lang="en-US" altLang="zh-CN" sz="2800" dirty="0">
                <a:ea typeface="宋体" charset="0"/>
                <a:cs typeface="宋体" charset="0"/>
              </a:rPr>
              <a:t>Training corpus = words + tags (n, v)</a:t>
            </a:r>
          </a:p>
          <a:p>
            <a:pPr lvl="1">
              <a:lnSpc>
                <a:spcPct val="90000"/>
              </a:lnSpc>
            </a:pPr>
            <a:r>
              <a:rPr lang="en-US" altLang="zh-CN" sz="2800" dirty="0">
                <a:ea typeface="宋体" charset="0"/>
                <a:cs typeface="宋体" charset="0"/>
              </a:rPr>
              <a:t>Probabilities: P(</a:t>
            </a:r>
            <a:r>
              <a:rPr lang="en-US" altLang="zh-CN" sz="2800" dirty="0" err="1">
                <a:ea typeface="宋体" charset="0"/>
                <a:cs typeface="宋体" charset="0"/>
              </a:rPr>
              <a:t>word|tag</a:t>
            </a:r>
            <a:r>
              <a:rPr lang="en-US" altLang="zh-CN" sz="2800" dirty="0">
                <a:ea typeface="宋体" charset="0"/>
                <a:cs typeface="宋体" charset="0"/>
              </a:rPr>
              <a:t>), P(tag2|tag1)</a:t>
            </a:r>
          </a:p>
          <a:p>
            <a:pPr lvl="1">
              <a:lnSpc>
                <a:spcPct val="90000"/>
              </a:lnSpc>
            </a:pPr>
            <a:r>
              <a:rPr lang="en-US" altLang="zh-CN" sz="2800" dirty="0">
                <a:ea typeface="宋体" charset="0"/>
                <a:cs typeface="宋体" charset="0"/>
              </a:rPr>
              <a:t>Utilization: sentence 	 sequence of tags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4419600" y="34290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4572000" y="52578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82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5C671-A746-BA4C-B33D-9D740BA0CA6C}" type="slidenum">
              <a:rPr lang="zh-CN" altLang="en-US"/>
              <a:pPr/>
              <a:t>40</a:t>
            </a:fld>
            <a:endParaRPr lang="en-US" altLang="zh-CN"/>
          </a:p>
        </p:txBody>
      </p:sp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LM vs. vector space model</a:t>
            </a:r>
          </a:p>
        </p:txBody>
      </p:sp>
      <p:sp>
        <p:nvSpPr>
          <p:cNvPr id="771076" name="Line 4"/>
          <p:cNvSpPr>
            <a:spLocks noChangeShapeType="1"/>
          </p:cNvSpPr>
          <p:nvPr/>
        </p:nvSpPr>
        <p:spPr bwMode="auto">
          <a:xfrm>
            <a:off x="1752600" y="3124200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71081" name="Text Box 9"/>
          <p:cNvSpPr txBox="1">
            <a:spLocks noChangeArrowheads="1"/>
          </p:cNvSpPr>
          <p:nvPr/>
        </p:nvSpPr>
        <p:spPr bwMode="auto">
          <a:xfrm>
            <a:off x="7467600" y="2971800"/>
            <a:ext cx="511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q</a:t>
            </a:r>
            <a:r>
              <a:rPr lang="en-US" i="1" baseline="-25000"/>
              <a:t>i</a:t>
            </a:r>
          </a:p>
        </p:txBody>
      </p:sp>
      <p:sp>
        <p:nvSpPr>
          <p:cNvPr id="771082" name="Rectangle 10"/>
          <p:cNvSpPr>
            <a:spLocks noChangeArrowheads="1"/>
          </p:cNvSpPr>
          <p:nvPr/>
        </p:nvSpPr>
        <p:spPr bwMode="auto">
          <a:xfrm>
            <a:off x="2209800" y="2514600"/>
            <a:ext cx="381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1085" name="Rectangle 13"/>
          <p:cNvSpPr>
            <a:spLocks noChangeArrowheads="1"/>
          </p:cNvSpPr>
          <p:nvPr/>
        </p:nvSpPr>
        <p:spPr bwMode="auto">
          <a:xfrm>
            <a:off x="3505200" y="1828800"/>
            <a:ext cx="381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1087" name="Rectangle 15"/>
          <p:cNvSpPr>
            <a:spLocks noChangeArrowheads="1"/>
          </p:cNvSpPr>
          <p:nvPr/>
        </p:nvSpPr>
        <p:spPr bwMode="auto">
          <a:xfrm>
            <a:off x="2209800" y="3124200"/>
            <a:ext cx="381000" cy="762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1088" name="Rectangle 16"/>
          <p:cNvSpPr>
            <a:spLocks noChangeArrowheads="1"/>
          </p:cNvSpPr>
          <p:nvPr/>
        </p:nvSpPr>
        <p:spPr bwMode="auto">
          <a:xfrm>
            <a:off x="3505200" y="3124200"/>
            <a:ext cx="3810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1089" name="Rectangle 17"/>
          <p:cNvSpPr>
            <a:spLocks noChangeArrowheads="1"/>
          </p:cNvSpPr>
          <p:nvPr/>
        </p:nvSpPr>
        <p:spPr bwMode="auto">
          <a:xfrm>
            <a:off x="4800600" y="3124200"/>
            <a:ext cx="381000" cy="3733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1090" name="Rectangle 18"/>
          <p:cNvSpPr>
            <a:spLocks noChangeArrowheads="1"/>
          </p:cNvSpPr>
          <p:nvPr/>
        </p:nvSpPr>
        <p:spPr bwMode="auto">
          <a:xfrm>
            <a:off x="5943600" y="3124200"/>
            <a:ext cx="381000" cy="3733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1091" name="Text Box 19"/>
          <p:cNvSpPr txBox="1">
            <a:spLocks noChangeArrowheads="1"/>
          </p:cNvSpPr>
          <p:nvPr/>
        </p:nvSpPr>
        <p:spPr bwMode="auto">
          <a:xfrm>
            <a:off x="5181600" y="6521450"/>
            <a:ext cx="511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-</a:t>
            </a:r>
            <a:r>
              <a:rPr lang="en-US">
                <a:solidFill>
                  <a:srgbClr val="3333CC"/>
                </a:solidFill>
                <a:sym typeface="Symbol" charset="0"/>
              </a:rPr>
              <a:t></a:t>
            </a:r>
          </a:p>
        </p:txBody>
      </p:sp>
      <p:sp>
        <p:nvSpPr>
          <p:cNvPr id="771092" name="Text Box 20"/>
          <p:cNvSpPr txBox="1">
            <a:spLocks noChangeArrowheads="1"/>
          </p:cNvSpPr>
          <p:nvPr/>
        </p:nvSpPr>
        <p:spPr bwMode="auto">
          <a:xfrm>
            <a:off x="1371600" y="3962400"/>
            <a:ext cx="1752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log P</a:t>
            </a:r>
            <a:r>
              <a:rPr lang="en-US" sz="2000" baseline="-25000" dirty="0">
                <a:solidFill>
                  <a:srgbClr val="3333CC"/>
                </a:solidFill>
              </a:rPr>
              <a:t>ML</a:t>
            </a:r>
            <a:r>
              <a:rPr lang="en-US" sz="2000" dirty="0">
                <a:solidFill>
                  <a:srgbClr val="3333CC"/>
                </a:solidFill>
              </a:rPr>
              <a:t>(</a:t>
            </a:r>
            <a:r>
              <a:rPr lang="en-US" sz="2000" i="1" dirty="0" err="1">
                <a:solidFill>
                  <a:srgbClr val="3333CC"/>
                </a:solidFill>
              </a:rPr>
              <a:t>q</a:t>
            </a:r>
            <a:r>
              <a:rPr lang="en-US" sz="2000" i="1" baseline="-25000" dirty="0" err="1">
                <a:solidFill>
                  <a:srgbClr val="3333CC"/>
                </a:solidFill>
              </a:rPr>
              <a:t>i</a:t>
            </a:r>
            <a:r>
              <a:rPr lang="en-US" sz="2000" dirty="0" err="1">
                <a:solidFill>
                  <a:srgbClr val="3333CC"/>
                </a:solidFill>
              </a:rPr>
              <a:t>|</a:t>
            </a:r>
            <a:r>
              <a:rPr lang="en-US" sz="2000" i="1" dirty="0" err="1">
                <a:solidFill>
                  <a:srgbClr val="3333CC"/>
                </a:solidFill>
              </a:rPr>
              <a:t>D</a:t>
            </a:r>
            <a:r>
              <a:rPr lang="en-US" sz="2000" dirty="0">
                <a:solidFill>
                  <a:srgbClr val="3333CC"/>
                </a:solidFill>
              </a:rPr>
              <a:t>)</a:t>
            </a:r>
          </a:p>
        </p:txBody>
      </p:sp>
      <p:sp>
        <p:nvSpPr>
          <p:cNvPr id="771093" name="Text Box 21"/>
          <p:cNvSpPr txBox="1">
            <a:spLocks noChangeArrowheads="1"/>
          </p:cNvSpPr>
          <p:nvPr/>
        </p:nvSpPr>
        <p:spPr bwMode="auto">
          <a:xfrm>
            <a:off x="3962400" y="1752600"/>
            <a:ext cx="1066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solidFill>
                  <a:srgbClr val="00CC66"/>
                </a:solidFill>
              </a:rPr>
              <a:t>tf</a:t>
            </a:r>
            <a:r>
              <a:rPr lang="en-US" sz="2000" dirty="0">
                <a:solidFill>
                  <a:srgbClr val="00CC66"/>
                </a:solidFill>
              </a:rPr>
              <a:t>*</a:t>
            </a:r>
            <a:r>
              <a:rPr lang="en-US" sz="2000" dirty="0" err="1">
                <a:solidFill>
                  <a:srgbClr val="00CC66"/>
                </a:solidFill>
              </a:rPr>
              <a:t>idf</a:t>
            </a:r>
            <a:endParaRPr lang="en-US" sz="2000" dirty="0">
              <a:solidFill>
                <a:srgbClr val="00CC66"/>
              </a:solidFill>
            </a:endParaRPr>
          </a:p>
        </p:txBody>
      </p:sp>
      <p:sp>
        <p:nvSpPr>
          <p:cNvPr id="771094" name="Rectangle 22"/>
          <p:cNvSpPr>
            <a:spLocks noChangeArrowheads="1"/>
          </p:cNvSpPr>
          <p:nvPr/>
        </p:nvSpPr>
        <p:spPr bwMode="auto">
          <a:xfrm>
            <a:off x="2590800" y="3124200"/>
            <a:ext cx="3810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1095" name="Rectangle 23"/>
          <p:cNvSpPr>
            <a:spLocks noChangeArrowheads="1"/>
          </p:cNvSpPr>
          <p:nvPr/>
        </p:nvSpPr>
        <p:spPr bwMode="auto">
          <a:xfrm>
            <a:off x="3886200" y="3124200"/>
            <a:ext cx="3810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1096" name="Rectangle 24"/>
          <p:cNvSpPr>
            <a:spLocks noChangeArrowheads="1"/>
          </p:cNvSpPr>
          <p:nvPr/>
        </p:nvSpPr>
        <p:spPr bwMode="auto">
          <a:xfrm>
            <a:off x="5181600" y="3124200"/>
            <a:ext cx="381000" cy="2514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1097" name="Rectangle 25"/>
          <p:cNvSpPr>
            <a:spLocks noChangeArrowheads="1"/>
          </p:cNvSpPr>
          <p:nvPr/>
        </p:nvSpPr>
        <p:spPr bwMode="auto">
          <a:xfrm>
            <a:off x="6324600" y="3124200"/>
            <a:ext cx="381000" cy="167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71098" name="Rectangle 26"/>
          <p:cNvSpPr>
            <a:spLocks noChangeArrowheads="1"/>
          </p:cNvSpPr>
          <p:nvPr/>
        </p:nvSpPr>
        <p:spPr bwMode="auto">
          <a:xfrm>
            <a:off x="3429000" y="3886200"/>
            <a:ext cx="145467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hlink"/>
                </a:solidFill>
              </a:rPr>
              <a:t>Smoothed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hlink"/>
                </a:solidFill>
              </a:rPr>
              <a:t>log P(</a:t>
            </a:r>
            <a:r>
              <a:rPr lang="en-US" sz="2000" i="1" dirty="0" err="1">
                <a:solidFill>
                  <a:schemeClr val="hlink"/>
                </a:solidFill>
              </a:rPr>
              <a:t>q</a:t>
            </a:r>
            <a:r>
              <a:rPr lang="en-US" sz="2000" i="1" baseline="-25000" dirty="0" err="1">
                <a:solidFill>
                  <a:schemeClr val="hlink"/>
                </a:solidFill>
              </a:rPr>
              <a:t>i</a:t>
            </a:r>
            <a:r>
              <a:rPr lang="en-US" sz="2000" dirty="0" err="1">
                <a:solidFill>
                  <a:schemeClr val="hlink"/>
                </a:solidFill>
              </a:rPr>
              <a:t>|</a:t>
            </a:r>
            <a:r>
              <a:rPr lang="en-US" sz="2000" i="1" dirty="0" err="1">
                <a:solidFill>
                  <a:schemeClr val="hlink"/>
                </a:solidFill>
              </a:rPr>
              <a:t>D</a:t>
            </a:r>
            <a:r>
              <a:rPr lang="en-US" sz="2000" dirty="0">
                <a:solidFill>
                  <a:schemeClr val="hlink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2956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7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71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71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71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7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71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71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7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7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1087" grpId="0" animBg="1"/>
      <p:bldP spid="771088" grpId="0" animBg="1"/>
      <p:bldP spid="771089" grpId="0" animBg="1"/>
      <p:bldP spid="771090" grpId="0" animBg="1"/>
      <p:bldP spid="771091" grpId="0"/>
      <p:bldP spid="771092" grpId="0"/>
      <p:bldP spid="771094" grpId="0" animBg="1"/>
      <p:bldP spid="771095" grpId="0" animBg="1"/>
      <p:bldP spid="771096" grpId="0" animBg="1"/>
      <p:bldP spid="771097" grpId="0" animBg="1"/>
      <p:bldP spid="77109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F2806-10CC-7B47-A3D9-4A96E08A13CB}" type="slidenum">
              <a:rPr lang="zh-CN" altLang="en-US"/>
              <a:pPr/>
              <a:t>41</a:t>
            </a:fld>
            <a:endParaRPr lang="en-US" altLang="zh-CN"/>
          </a:p>
        </p:txBody>
      </p:sp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Uniform penalty?</a:t>
            </a:r>
          </a:p>
        </p:txBody>
      </p:sp>
      <p:sp>
        <p:nvSpPr>
          <p:cNvPr id="784387" name="Line 3"/>
          <p:cNvSpPr>
            <a:spLocks noChangeShapeType="1"/>
          </p:cNvSpPr>
          <p:nvPr/>
        </p:nvSpPr>
        <p:spPr bwMode="auto">
          <a:xfrm>
            <a:off x="1752600" y="3124200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84388" name="Text Box 4"/>
          <p:cNvSpPr txBox="1">
            <a:spLocks noChangeArrowheads="1"/>
          </p:cNvSpPr>
          <p:nvPr/>
        </p:nvSpPr>
        <p:spPr bwMode="auto">
          <a:xfrm>
            <a:off x="7467600" y="2971800"/>
            <a:ext cx="511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q</a:t>
            </a:r>
            <a:r>
              <a:rPr lang="en-US" i="1" baseline="-25000"/>
              <a:t>i</a:t>
            </a:r>
          </a:p>
        </p:txBody>
      </p:sp>
      <p:sp>
        <p:nvSpPr>
          <p:cNvPr id="784389" name="Rectangle 5"/>
          <p:cNvSpPr>
            <a:spLocks noChangeArrowheads="1"/>
          </p:cNvSpPr>
          <p:nvPr/>
        </p:nvSpPr>
        <p:spPr bwMode="auto">
          <a:xfrm>
            <a:off x="2209800" y="2514600"/>
            <a:ext cx="381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84390" name="Rectangle 6"/>
          <p:cNvSpPr>
            <a:spLocks noChangeArrowheads="1"/>
          </p:cNvSpPr>
          <p:nvPr/>
        </p:nvSpPr>
        <p:spPr bwMode="auto">
          <a:xfrm>
            <a:off x="3505200" y="1828800"/>
            <a:ext cx="381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84391" name="Rectangle 7"/>
          <p:cNvSpPr>
            <a:spLocks noChangeArrowheads="1"/>
          </p:cNvSpPr>
          <p:nvPr/>
        </p:nvSpPr>
        <p:spPr bwMode="auto">
          <a:xfrm>
            <a:off x="2209800" y="3124200"/>
            <a:ext cx="381000" cy="762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84392" name="Rectangle 8"/>
          <p:cNvSpPr>
            <a:spLocks noChangeArrowheads="1"/>
          </p:cNvSpPr>
          <p:nvPr/>
        </p:nvSpPr>
        <p:spPr bwMode="auto">
          <a:xfrm>
            <a:off x="3505200" y="3124200"/>
            <a:ext cx="3810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84393" name="Rectangle 9"/>
          <p:cNvSpPr>
            <a:spLocks noChangeArrowheads="1"/>
          </p:cNvSpPr>
          <p:nvPr/>
        </p:nvSpPr>
        <p:spPr bwMode="auto">
          <a:xfrm>
            <a:off x="4648200" y="3124200"/>
            <a:ext cx="381000" cy="3733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84394" name="Rectangle 10"/>
          <p:cNvSpPr>
            <a:spLocks noChangeArrowheads="1"/>
          </p:cNvSpPr>
          <p:nvPr/>
        </p:nvSpPr>
        <p:spPr bwMode="auto">
          <a:xfrm>
            <a:off x="5943600" y="3124200"/>
            <a:ext cx="381000" cy="3733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84395" name="Text Box 11"/>
          <p:cNvSpPr txBox="1">
            <a:spLocks noChangeArrowheads="1"/>
          </p:cNvSpPr>
          <p:nvPr/>
        </p:nvSpPr>
        <p:spPr bwMode="auto">
          <a:xfrm>
            <a:off x="5181600" y="6521450"/>
            <a:ext cx="511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-</a:t>
            </a:r>
            <a:r>
              <a:rPr lang="en-US">
                <a:solidFill>
                  <a:srgbClr val="3333CC"/>
                </a:solidFill>
                <a:sym typeface="Symbol" charset="0"/>
              </a:rPr>
              <a:t></a:t>
            </a:r>
          </a:p>
        </p:txBody>
      </p:sp>
      <p:sp>
        <p:nvSpPr>
          <p:cNvPr id="784396" name="Text Box 12"/>
          <p:cNvSpPr txBox="1">
            <a:spLocks noChangeArrowheads="1"/>
          </p:cNvSpPr>
          <p:nvPr/>
        </p:nvSpPr>
        <p:spPr bwMode="auto">
          <a:xfrm>
            <a:off x="1447800" y="3962400"/>
            <a:ext cx="1752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3333CC"/>
                </a:solidFill>
              </a:rPr>
              <a:t>log P</a:t>
            </a:r>
            <a:r>
              <a:rPr lang="en-US" sz="2000" baseline="-25000" dirty="0">
                <a:solidFill>
                  <a:srgbClr val="3333CC"/>
                </a:solidFill>
              </a:rPr>
              <a:t>ML</a:t>
            </a:r>
            <a:r>
              <a:rPr lang="en-US" sz="2000" dirty="0">
                <a:solidFill>
                  <a:srgbClr val="3333CC"/>
                </a:solidFill>
              </a:rPr>
              <a:t>(</a:t>
            </a:r>
            <a:r>
              <a:rPr lang="en-US" sz="2000" i="1" dirty="0" err="1">
                <a:solidFill>
                  <a:srgbClr val="3333CC"/>
                </a:solidFill>
              </a:rPr>
              <a:t>q</a:t>
            </a:r>
            <a:r>
              <a:rPr lang="en-US" sz="2000" i="1" baseline="-25000" dirty="0" err="1">
                <a:solidFill>
                  <a:srgbClr val="3333CC"/>
                </a:solidFill>
              </a:rPr>
              <a:t>i</a:t>
            </a:r>
            <a:r>
              <a:rPr lang="en-US" sz="2000" dirty="0" err="1">
                <a:solidFill>
                  <a:srgbClr val="3333CC"/>
                </a:solidFill>
              </a:rPr>
              <a:t>|</a:t>
            </a:r>
            <a:r>
              <a:rPr lang="en-US" sz="2000" i="1" dirty="0" err="1">
                <a:solidFill>
                  <a:srgbClr val="3333CC"/>
                </a:solidFill>
              </a:rPr>
              <a:t>D</a:t>
            </a:r>
            <a:r>
              <a:rPr lang="en-US" sz="2000" dirty="0">
                <a:solidFill>
                  <a:srgbClr val="3333CC"/>
                </a:solidFill>
              </a:rPr>
              <a:t>)</a:t>
            </a:r>
          </a:p>
        </p:txBody>
      </p:sp>
      <p:sp>
        <p:nvSpPr>
          <p:cNvPr id="784397" name="Text Box 13"/>
          <p:cNvSpPr txBox="1">
            <a:spLocks noChangeArrowheads="1"/>
          </p:cNvSpPr>
          <p:nvPr/>
        </p:nvSpPr>
        <p:spPr bwMode="auto">
          <a:xfrm>
            <a:off x="3962400" y="1752600"/>
            <a:ext cx="1066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err="1">
                <a:solidFill>
                  <a:srgbClr val="00CC66"/>
                </a:solidFill>
              </a:rPr>
              <a:t>tf</a:t>
            </a:r>
            <a:r>
              <a:rPr lang="en-US" sz="2000" dirty="0">
                <a:solidFill>
                  <a:srgbClr val="00CC66"/>
                </a:solidFill>
              </a:rPr>
              <a:t>*</a:t>
            </a:r>
            <a:r>
              <a:rPr lang="en-US" sz="2000" dirty="0" err="1">
                <a:solidFill>
                  <a:srgbClr val="00CC66"/>
                </a:solidFill>
              </a:rPr>
              <a:t>idf</a:t>
            </a:r>
            <a:endParaRPr lang="en-US" sz="2000" dirty="0">
              <a:solidFill>
                <a:srgbClr val="00CC66"/>
              </a:solidFill>
            </a:endParaRPr>
          </a:p>
        </p:txBody>
      </p:sp>
      <p:sp>
        <p:nvSpPr>
          <p:cNvPr id="784398" name="Rectangle 14"/>
          <p:cNvSpPr>
            <a:spLocks noChangeArrowheads="1"/>
          </p:cNvSpPr>
          <p:nvPr/>
        </p:nvSpPr>
        <p:spPr bwMode="auto">
          <a:xfrm>
            <a:off x="2590800" y="3124200"/>
            <a:ext cx="3810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84399" name="Rectangle 15"/>
          <p:cNvSpPr>
            <a:spLocks noChangeArrowheads="1"/>
          </p:cNvSpPr>
          <p:nvPr/>
        </p:nvSpPr>
        <p:spPr bwMode="auto">
          <a:xfrm>
            <a:off x="3886200" y="3124200"/>
            <a:ext cx="3810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84400" name="Rectangle 16"/>
          <p:cNvSpPr>
            <a:spLocks noChangeArrowheads="1"/>
          </p:cNvSpPr>
          <p:nvPr/>
        </p:nvSpPr>
        <p:spPr bwMode="auto">
          <a:xfrm>
            <a:off x="5029200" y="3124200"/>
            <a:ext cx="381000" cy="2514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84401" name="Rectangle 17"/>
          <p:cNvSpPr>
            <a:spLocks noChangeArrowheads="1"/>
          </p:cNvSpPr>
          <p:nvPr/>
        </p:nvSpPr>
        <p:spPr bwMode="auto">
          <a:xfrm>
            <a:off x="6324600" y="3124200"/>
            <a:ext cx="381000" cy="1676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84402" name="Rectangle 18"/>
          <p:cNvSpPr>
            <a:spLocks noChangeArrowheads="1"/>
          </p:cNvSpPr>
          <p:nvPr/>
        </p:nvSpPr>
        <p:spPr bwMode="auto">
          <a:xfrm>
            <a:off x="3276600" y="3886200"/>
            <a:ext cx="145467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hlink"/>
                </a:solidFill>
              </a:rPr>
              <a:t>Smoothed</a:t>
            </a:r>
          </a:p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hlink"/>
                </a:solidFill>
              </a:rPr>
              <a:t>log P(</a:t>
            </a:r>
            <a:r>
              <a:rPr lang="en-US" sz="2000" i="1" dirty="0" err="1">
                <a:solidFill>
                  <a:schemeClr val="hlink"/>
                </a:solidFill>
              </a:rPr>
              <a:t>qi</a:t>
            </a:r>
            <a:r>
              <a:rPr lang="en-US" sz="2000" dirty="0" err="1">
                <a:solidFill>
                  <a:schemeClr val="hlink"/>
                </a:solidFill>
              </a:rPr>
              <a:t>|</a:t>
            </a:r>
            <a:r>
              <a:rPr lang="en-US" sz="2000" i="1" dirty="0" err="1">
                <a:solidFill>
                  <a:schemeClr val="hlink"/>
                </a:solidFill>
              </a:rPr>
              <a:t>D</a:t>
            </a:r>
            <a:r>
              <a:rPr lang="en-US" sz="2000" dirty="0">
                <a:solidFill>
                  <a:schemeClr val="hlink"/>
                </a:solidFill>
              </a:rPr>
              <a:t>)</a:t>
            </a:r>
          </a:p>
        </p:txBody>
      </p:sp>
      <p:sp>
        <p:nvSpPr>
          <p:cNvPr id="784403" name="Rectangle 19"/>
          <p:cNvSpPr>
            <a:spLocks noChangeArrowheads="1"/>
          </p:cNvSpPr>
          <p:nvPr/>
        </p:nvSpPr>
        <p:spPr bwMode="auto">
          <a:xfrm>
            <a:off x="5410200" y="3124200"/>
            <a:ext cx="381000" cy="2286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84404" name="Rectangle 20"/>
          <p:cNvSpPr>
            <a:spLocks noChangeArrowheads="1"/>
          </p:cNvSpPr>
          <p:nvPr/>
        </p:nvSpPr>
        <p:spPr bwMode="auto">
          <a:xfrm>
            <a:off x="6705600" y="3124200"/>
            <a:ext cx="381000" cy="2286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graphicFrame>
        <p:nvGraphicFramePr>
          <p:cNvPr id="784406" name="Object 22"/>
          <p:cNvGraphicFramePr>
            <a:graphicFrameLocks noGrp="1" noChangeAspect="1"/>
          </p:cNvGraphicFramePr>
          <p:nvPr>
            <p:ph idx="1"/>
          </p:nvPr>
        </p:nvGraphicFramePr>
        <p:xfrm>
          <a:off x="4724400" y="2071688"/>
          <a:ext cx="3733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64" name="…quation" r:id="rId3" imgW="2006280" imgH="368280" progId="Equation.3">
                  <p:embed/>
                </p:oleObj>
              </mc:Choice>
              <mc:Fallback>
                <p:oleObj name="…quation" r:id="rId3" imgW="20062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071688"/>
                        <a:ext cx="37338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4408" name="Line 24"/>
          <p:cNvSpPr>
            <a:spLocks noChangeShapeType="1"/>
          </p:cNvSpPr>
          <p:nvPr/>
        </p:nvSpPr>
        <p:spPr bwMode="auto">
          <a:xfrm flipH="1">
            <a:off x="5257800" y="2590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84409" name="Line 25"/>
          <p:cNvSpPr>
            <a:spLocks noChangeShapeType="1"/>
          </p:cNvSpPr>
          <p:nvPr/>
        </p:nvSpPr>
        <p:spPr bwMode="auto">
          <a:xfrm>
            <a:off x="5791200" y="25908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84410" name="Text Box 26"/>
          <p:cNvSpPr txBox="1">
            <a:spLocks noChangeArrowheads="1"/>
          </p:cNvSpPr>
          <p:nvPr/>
        </p:nvSpPr>
        <p:spPr bwMode="auto">
          <a:xfrm>
            <a:off x="6629400" y="5715000"/>
            <a:ext cx="1905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Uniform penalty</a:t>
            </a:r>
          </a:p>
        </p:txBody>
      </p:sp>
      <p:sp>
        <p:nvSpPr>
          <p:cNvPr id="784411" name="Line 27"/>
          <p:cNvSpPr>
            <a:spLocks noChangeShapeType="1"/>
          </p:cNvSpPr>
          <p:nvPr/>
        </p:nvSpPr>
        <p:spPr bwMode="auto">
          <a:xfrm flipV="1">
            <a:off x="6705600" y="5257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84412" name="Line 28"/>
          <p:cNvSpPr>
            <a:spLocks noChangeShapeType="1"/>
          </p:cNvSpPr>
          <p:nvPr/>
        </p:nvSpPr>
        <p:spPr bwMode="auto">
          <a:xfrm flipH="1" flipV="1">
            <a:off x="5638800" y="50292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84413" name="Text Box 29"/>
          <p:cNvSpPr txBox="1">
            <a:spLocks noChangeArrowheads="1"/>
          </p:cNvSpPr>
          <p:nvPr/>
        </p:nvSpPr>
        <p:spPr bwMode="auto">
          <a:xfrm>
            <a:off x="4724400" y="1752600"/>
            <a:ext cx="41488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/>
              <a:t>Penalize more on specific terms</a:t>
            </a:r>
          </a:p>
        </p:txBody>
      </p:sp>
      <p:sp>
        <p:nvSpPr>
          <p:cNvPr id="784414" name="Text Box 30"/>
          <p:cNvSpPr txBox="1">
            <a:spLocks noChangeArrowheads="1"/>
          </p:cNvSpPr>
          <p:nvPr/>
        </p:nvSpPr>
        <p:spPr bwMode="auto">
          <a:xfrm>
            <a:off x="6400800" y="2743200"/>
            <a:ext cx="16002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/>
              <a:t>Less specific</a:t>
            </a:r>
          </a:p>
        </p:txBody>
      </p:sp>
      <p:sp>
        <p:nvSpPr>
          <p:cNvPr id="784415" name="Line 31"/>
          <p:cNvSpPr>
            <a:spLocks noChangeShapeType="1"/>
          </p:cNvSpPr>
          <p:nvPr/>
        </p:nvSpPr>
        <p:spPr bwMode="auto">
          <a:xfrm flipH="1">
            <a:off x="6553200" y="29718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3281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84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84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8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8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4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8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8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8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8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84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8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84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4391" grpId="0" animBg="1"/>
      <p:bldP spid="784392" grpId="0" animBg="1"/>
      <p:bldP spid="784393" grpId="0" animBg="1"/>
      <p:bldP spid="784394" grpId="0" animBg="1"/>
      <p:bldP spid="784395" grpId="0"/>
      <p:bldP spid="784396" grpId="0"/>
      <p:bldP spid="784398" grpId="0" animBg="1"/>
      <p:bldP spid="784399" grpId="0" animBg="1"/>
      <p:bldP spid="784400" grpId="0" animBg="1"/>
      <p:bldP spid="784401" grpId="0" animBg="1"/>
      <p:bldP spid="784402" grpId="0"/>
      <p:bldP spid="784403" grpId="0" animBg="1"/>
      <p:bldP spid="784404" grpId="0" animBg="1"/>
      <p:bldP spid="784408" grpId="0" animBg="1"/>
      <p:bldP spid="784409" grpId="0" animBg="1"/>
      <p:bldP spid="784410" grpId="0"/>
      <p:bldP spid="784411" grpId="0" animBg="1"/>
      <p:bldP spid="784412" grpId="0" animBg="1"/>
      <p:bldP spid="784413" grpId="0"/>
      <p:bldP spid="784414" grpId="0"/>
      <p:bldP spid="78441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ea typeface="굴림" charset="0"/>
                <a:cs typeface="굴림" charset="0"/>
              </a:rPr>
              <a:t>Resources</a:t>
            </a:r>
            <a:endParaRPr lang="en-US" altLang="ko-KR" sz="2800">
              <a:ea typeface="굴림" charset="0"/>
              <a:cs typeface="굴림" charset="0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1054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altLang="ko-KR" sz="1800" dirty="0">
                <a:ea typeface="굴림" charset="0"/>
                <a:cs typeface="굴림" charset="0"/>
              </a:rPr>
              <a:t>J.M. Ponte and W.B. Croft. 1998. A language </a:t>
            </a:r>
            <a:r>
              <a:rPr lang="en-US" altLang="ko-KR" sz="1800" dirty="0" smtClean="0">
                <a:ea typeface="굴림" charset="0"/>
                <a:cs typeface="굴림" charset="0"/>
              </a:rPr>
              <a:t>modeling </a:t>
            </a:r>
            <a:r>
              <a:rPr lang="en-US" altLang="ko-KR" sz="1800" dirty="0">
                <a:ea typeface="굴림" charset="0"/>
                <a:cs typeface="굴림" charset="0"/>
              </a:rPr>
              <a:t>approach to information retrieval. In </a:t>
            </a:r>
            <a:r>
              <a:rPr lang="en-US" altLang="ko-KR" sz="1800" i="1" dirty="0">
                <a:ea typeface="굴림" charset="0"/>
                <a:cs typeface="굴림" charset="0"/>
              </a:rPr>
              <a:t>SIGIR 21.</a:t>
            </a:r>
          </a:p>
          <a:p>
            <a:pPr>
              <a:buFont typeface="Wingdings" charset="0"/>
              <a:buNone/>
            </a:pPr>
            <a:r>
              <a:rPr lang="en-US" altLang="ko-KR" sz="1800" dirty="0">
                <a:ea typeface="굴림" charset="0"/>
                <a:cs typeface="굴림" charset="0"/>
              </a:rPr>
              <a:t>D. </a:t>
            </a:r>
            <a:r>
              <a:rPr lang="en-US" altLang="ko-KR" sz="1800" dirty="0" err="1">
                <a:ea typeface="굴림" charset="0"/>
                <a:cs typeface="굴림" charset="0"/>
              </a:rPr>
              <a:t>Hiemstra</a:t>
            </a:r>
            <a:r>
              <a:rPr lang="en-US" altLang="ko-KR" sz="1800" dirty="0">
                <a:ea typeface="굴림" charset="0"/>
                <a:cs typeface="굴림" charset="0"/>
              </a:rPr>
              <a:t>. 1998. A linguistically motivated probabilistic model of information retrieval. </a:t>
            </a:r>
            <a:r>
              <a:rPr lang="en-US" altLang="ko-KR" sz="1800" i="1" dirty="0">
                <a:ea typeface="굴림" charset="0"/>
                <a:cs typeface="굴림" charset="0"/>
              </a:rPr>
              <a:t>ECDL 2</a:t>
            </a:r>
            <a:r>
              <a:rPr lang="en-US" altLang="ko-KR" sz="1800" dirty="0">
                <a:ea typeface="굴림" charset="0"/>
                <a:cs typeface="굴림" charset="0"/>
              </a:rPr>
              <a:t>, pp. 569</a:t>
            </a:r>
            <a:r>
              <a:rPr lang="en-US" altLang="ko-KR" sz="1800" dirty="0">
                <a:latin typeface="Lucida Sans"/>
                <a:ea typeface="굴림" charset="0"/>
                <a:cs typeface="굴림" charset="0"/>
              </a:rPr>
              <a:t>–</a:t>
            </a:r>
            <a:r>
              <a:rPr lang="en-US" altLang="ko-KR" sz="1800" dirty="0">
                <a:ea typeface="굴림" charset="0"/>
                <a:cs typeface="굴림" charset="0"/>
              </a:rPr>
              <a:t>584. </a:t>
            </a:r>
          </a:p>
          <a:p>
            <a:pPr>
              <a:buFont typeface="Wingdings" charset="0"/>
              <a:buNone/>
            </a:pPr>
            <a:r>
              <a:rPr lang="en-US" altLang="ko-KR" sz="1800" dirty="0">
                <a:ea typeface="굴림" charset="0"/>
                <a:cs typeface="굴림" charset="0"/>
              </a:rPr>
              <a:t>A. Berger and J. Lafferty. 1999. Information retrieval as statistical translation. </a:t>
            </a:r>
            <a:r>
              <a:rPr lang="en-US" altLang="ko-KR" sz="1800" i="1" dirty="0">
                <a:ea typeface="굴림" charset="0"/>
                <a:cs typeface="굴림" charset="0"/>
              </a:rPr>
              <a:t>SIGIR 22</a:t>
            </a:r>
            <a:r>
              <a:rPr lang="en-US" altLang="ko-KR" sz="1800" dirty="0">
                <a:ea typeface="굴림" charset="0"/>
                <a:cs typeface="굴림" charset="0"/>
              </a:rPr>
              <a:t>, pp. 222</a:t>
            </a:r>
            <a:r>
              <a:rPr lang="en-US" altLang="ko-KR" sz="1800" dirty="0">
                <a:latin typeface="Lucida Sans"/>
                <a:ea typeface="굴림" charset="0"/>
                <a:cs typeface="굴림" charset="0"/>
              </a:rPr>
              <a:t>–</a:t>
            </a:r>
            <a:r>
              <a:rPr lang="en-US" altLang="ko-KR" sz="1800" dirty="0">
                <a:ea typeface="굴림" charset="0"/>
                <a:cs typeface="굴림" charset="0"/>
              </a:rPr>
              <a:t>229.</a:t>
            </a:r>
          </a:p>
          <a:p>
            <a:pPr>
              <a:buFont typeface="Wingdings" charset="0"/>
              <a:buNone/>
            </a:pPr>
            <a:r>
              <a:rPr lang="en-US" altLang="ko-KR" sz="1800" dirty="0">
                <a:ea typeface="굴림" charset="0"/>
                <a:cs typeface="굴림" charset="0"/>
              </a:rPr>
              <a:t>D.R.H. Miller, T. Leek, and R.M. Schwartz. 1999. A hidden Markov model information retrieval system. </a:t>
            </a:r>
            <a:r>
              <a:rPr lang="en-US" altLang="ko-KR" sz="1800" i="1" dirty="0">
                <a:ea typeface="굴림" charset="0"/>
                <a:cs typeface="굴림" charset="0"/>
              </a:rPr>
              <a:t>SIGIR 22</a:t>
            </a:r>
            <a:r>
              <a:rPr lang="en-US" altLang="ko-KR" sz="1800" dirty="0">
                <a:ea typeface="굴림" charset="0"/>
                <a:cs typeface="굴림" charset="0"/>
              </a:rPr>
              <a:t>, pp. 214</a:t>
            </a:r>
            <a:r>
              <a:rPr lang="en-US" altLang="ko-KR" sz="1800" dirty="0">
                <a:latin typeface="Lucida Sans"/>
                <a:ea typeface="굴림" charset="0"/>
                <a:cs typeface="굴림" charset="0"/>
              </a:rPr>
              <a:t>–</a:t>
            </a:r>
            <a:r>
              <a:rPr lang="en-US" altLang="ko-KR" sz="1800" dirty="0">
                <a:ea typeface="굴림" charset="0"/>
                <a:cs typeface="굴림" charset="0"/>
              </a:rPr>
              <a:t>221</a:t>
            </a:r>
            <a:r>
              <a:rPr lang="en-US" altLang="ko-KR" sz="1800" dirty="0" smtClean="0">
                <a:ea typeface="굴림" charset="0"/>
                <a:cs typeface="굴림" charset="0"/>
              </a:rPr>
              <a:t>.</a:t>
            </a:r>
          </a:p>
          <a:p>
            <a:pPr>
              <a:buFont typeface="Wingdings" charset="0"/>
              <a:buNone/>
            </a:pPr>
            <a:r>
              <a:rPr lang="en-US" altLang="ko-KR" sz="1800" dirty="0" err="1" smtClean="0">
                <a:ea typeface="굴림" charset="0"/>
                <a:cs typeface="굴림" charset="0"/>
              </a:rPr>
              <a:t>Chengxiang</a:t>
            </a:r>
            <a:r>
              <a:rPr lang="en-US" altLang="ko-KR" sz="1800" dirty="0" smtClean="0">
                <a:ea typeface="굴림" charset="0"/>
                <a:cs typeface="굴림" charset="0"/>
              </a:rPr>
              <a:t> </a:t>
            </a:r>
            <a:r>
              <a:rPr lang="en-US" altLang="ko-KR" sz="1800" dirty="0" err="1">
                <a:ea typeface="굴림" charset="0"/>
                <a:cs typeface="굴림" charset="0"/>
              </a:rPr>
              <a:t>Zhai</a:t>
            </a:r>
            <a:r>
              <a:rPr lang="en-US" altLang="ko-KR" sz="1800" dirty="0">
                <a:ea typeface="굴림" charset="0"/>
                <a:cs typeface="굴림" charset="0"/>
              </a:rPr>
              <a:t>, Statistical language models for </a:t>
            </a:r>
            <a:r>
              <a:rPr lang="en-US" altLang="ko-KR" sz="1800" dirty="0" smtClean="0">
                <a:ea typeface="굴림" charset="0"/>
                <a:cs typeface="굴림" charset="0"/>
              </a:rPr>
              <a:t>information </a:t>
            </a:r>
            <a:r>
              <a:rPr lang="en-US" altLang="ko-KR" sz="1800" dirty="0">
                <a:ea typeface="굴림" charset="0"/>
                <a:cs typeface="굴림" charset="0"/>
              </a:rPr>
              <a:t>retrieval, </a:t>
            </a:r>
            <a:r>
              <a:rPr lang="en-US" altLang="ko-KR" sz="1800" dirty="0"/>
              <a:t>i</a:t>
            </a:r>
            <a:r>
              <a:rPr lang="en-US" sz="1800" dirty="0" smtClean="0"/>
              <a:t>n the series of Synthesis </a:t>
            </a:r>
            <a:r>
              <a:rPr lang="en-US" sz="1800" dirty="0"/>
              <a:t>Lectures on Human Language </a:t>
            </a:r>
            <a:r>
              <a:rPr lang="en-US" sz="1800" dirty="0" smtClean="0"/>
              <a:t>Technologies, Morgan &amp; Claypool, 2009</a:t>
            </a:r>
            <a:endParaRPr lang="en-US" altLang="ko-KR" sz="1800" dirty="0">
              <a:ea typeface="굴림" charset="0"/>
              <a:cs typeface="굴림" charset="0"/>
            </a:endParaRPr>
          </a:p>
          <a:p>
            <a:pPr>
              <a:buFont typeface="Wingdings" charset="0"/>
              <a:buNone/>
            </a:pPr>
            <a:r>
              <a:rPr lang="en-US" altLang="ko-KR" sz="1800" dirty="0">
                <a:ea typeface="굴림" charset="0"/>
                <a:cs typeface="굴림" charset="0"/>
              </a:rPr>
              <a:t>[Several </a:t>
            </a:r>
            <a:r>
              <a:rPr lang="en-US" altLang="ko-KR" sz="1800" dirty="0" smtClean="0">
                <a:ea typeface="굴림" charset="0"/>
                <a:cs typeface="굴림" charset="0"/>
              </a:rPr>
              <a:t>relevant </a:t>
            </a:r>
            <a:r>
              <a:rPr lang="en-US" altLang="ko-KR" sz="1800" dirty="0">
                <a:ea typeface="굴림" charset="0"/>
                <a:cs typeface="굴림" charset="0"/>
              </a:rPr>
              <a:t>newer papers at </a:t>
            </a:r>
            <a:r>
              <a:rPr lang="en-US" altLang="ko-KR" sz="1800" i="1" dirty="0">
                <a:ea typeface="굴림" charset="0"/>
                <a:cs typeface="굴림" charset="0"/>
              </a:rPr>
              <a:t>SIGIR </a:t>
            </a:r>
            <a:r>
              <a:rPr lang="en-US" altLang="ko-KR" sz="1800" dirty="0" smtClean="0">
                <a:ea typeface="굴림" charset="0"/>
                <a:cs typeface="굴림" charset="0"/>
              </a:rPr>
              <a:t>2000</a:t>
            </a:r>
            <a:r>
              <a:rPr lang="en-US" altLang="ko-KR" sz="1800" dirty="0" smtClean="0">
                <a:latin typeface="Lucida Sans"/>
                <a:ea typeface="굴림" charset="0"/>
                <a:cs typeface="굴림" charset="0"/>
              </a:rPr>
              <a:t>–</a:t>
            </a:r>
            <a:r>
              <a:rPr lang="en-US" altLang="ko-KR" sz="1800" dirty="0" smtClean="0">
                <a:ea typeface="굴림" charset="0"/>
                <a:cs typeface="굴림" charset="0"/>
              </a:rPr>
              <a:t>now.</a:t>
            </a:r>
            <a:r>
              <a:rPr lang="en-US" altLang="ko-KR" sz="1800" dirty="0">
                <a:ea typeface="굴림" charset="0"/>
                <a:cs typeface="굴림" charset="0"/>
              </a:rPr>
              <a:t>] </a:t>
            </a:r>
          </a:p>
          <a:p>
            <a:pPr>
              <a:buFont typeface="Wingdings" charset="0"/>
              <a:buNone/>
            </a:pPr>
            <a:r>
              <a:rPr lang="en-US" altLang="ko-KR" sz="1800" dirty="0">
                <a:ea typeface="굴림" charset="0"/>
                <a:cs typeface="굴림" charset="0"/>
              </a:rPr>
              <a:t>Workshop on Language Modeling and Information Retrieval, CMU 2001. http://</a:t>
            </a:r>
            <a:r>
              <a:rPr lang="en-US" altLang="ko-KR" sz="1800" dirty="0" err="1">
                <a:ea typeface="굴림" charset="0"/>
                <a:cs typeface="굴림" charset="0"/>
              </a:rPr>
              <a:t>la.lti.cs.cmu.edu</a:t>
            </a:r>
            <a:r>
              <a:rPr lang="en-US" altLang="ko-KR" sz="1800" dirty="0">
                <a:ea typeface="굴림" charset="0"/>
                <a:cs typeface="굴림" charset="0"/>
              </a:rPr>
              <a:t>/</a:t>
            </a:r>
            <a:r>
              <a:rPr lang="en-US" altLang="ko-KR" sz="1800" dirty="0" err="1">
                <a:ea typeface="굴림" charset="0"/>
                <a:cs typeface="굴림" charset="0"/>
              </a:rPr>
              <a:t>callan</a:t>
            </a:r>
            <a:r>
              <a:rPr lang="en-US" altLang="ko-KR" sz="1800" dirty="0">
                <a:ea typeface="굴림" charset="0"/>
                <a:cs typeface="굴림" charset="0"/>
              </a:rPr>
              <a:t>/Workshops/lmir01/ .</a:t>
            </a:r>
          </a:p>
          <a:p>
            <a:pPr>
              <a:buFont typeface="Wingdings" charset="0"/>
              <a:buNone/>
            </a:pPr>
            <a:r>
              <a:rPr lang="en-US" altLang="ko-KR" sz="1800" dirty="0">
                <a:ea typeface="굴림" charset="0"/>
                <a:cs typeface="굴림" charset="0"/>
              </a:rPr>
              <a:t>The Lemur Toolkit for Language Modeling and Information Retrieval. http://www-2.cs.cmu.edu/~lemur/ . CMU/</a:t>
            </a:r>
            <a:r>
              <a:rPr lang="en-US" altLang="ko-KR" sz="1800" dirty="0" err="1">
                <a:ea typeface="굴림" charset="0"/>
                <a:cs typeface="굴림" charset="0"/>
              </a:rPr>
              <a:t>Umass</a:t>
            </a:r>
            <a:r>
              <a:rPr lang="en-US" altLang="ko-KR" sz="1800" dirty="0">
                <a:ea typeface="굴림" charset="0"/>
                <a:cs typeface="굴림" charset="0"/>
              </a:rPr>
              <a:t> LM and IR system in C(++), currently actively developed.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Stochastic Language Models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1641475"/>
          </a:xfrm>
        </p:spPr>
        <p:txBody>
          <a:bodyPr/>
          <a:lstStyle/>
          <a:p>
            <a:r>
              <a:rPr lang="en-US"/>
              <a:t>A statistical model for generating text</a:t>
            </a:r>
          </a:p>
          <a:p>
            <a:pPr lvl="1"/>
            <a:r>
              <a:rPr lang="en-US"/>
              <a:t>Probability distribution over strings in a given language</a:t>
            </a:r>
          </a:p>
        </p:txBody>
      </p:sp>
      <p:sp>
        <p:nvSpPr>
          <p:cNvPr id="109572" name="AutoShape 4"/>
          <p:cNvSpPr>
            <a:spLocks noChangeArrowheads="1"/>
          </p:cNvSpPr>
          <p:nvPr/>
        </p:nvSpPr>
        <p:spPr bwMode="auto">
          <a:xfrm>
            <a:off x="3048000" y="2743200"/>
            <a:ext cx="990600" cy="838200"/>
          </a:xfrm>
          <a:prstGeom prst="flowChartMagneticDisk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</a:pPr>
            <a:r>
              <a:rPr lang="en-US" sz="4000" b="1">
                <a:latin typeface="Arial" charset="0"/>
              </a:rPr>
              <a:t>M</a:t>
            </a:r>
          </a:p>
        </p:txBody>
      </p:sp>
      <p:sp>
        <p:nvSpPr>
          <p:cNvPr id="109573" name="Oval 5"/>
          <p:cNvSpPr>
            <a:spLocks noChangeArrowheads="1"/>
          </p:cNvSpPr>
          <p:nvPr/>
        </p:nvSpPr>
        <p:spPr bwMode="auto">
          <a:xfrm>
            <a:off x="5486400" y="3124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4" name="Oval 6"/>
          <p:cNvSpPr>
            <a:spLocks noChangeArrowheads="1"/>
          </p:cNvSpPr>
          <p:nvPr/>
        </p:nvSpPr>
        <p:spPr bwMode="auto">
          <a:xfrm>
            <a:off x="4876800" y="3124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5" name="Oval 7"/>
          <p:cNvSpPr>
            <a:spLocks noChangeArrowheads="1"/>
          </p:cNvSpPr>
          <p:nvPr/>
        </p:nvSpPr>
        <p:spPr bwMode="auto">
          <a:xfrm>
            <a:off x="5791200" y="3124200"/>
            <a:ext cx="152400" cy="152400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6" name="Oval 8"/>
          <p:cNvSpPr>
            <a:spLocks noChangeArrowheads="1"/>
          </p:cNvSpPr>
          <p:nvPr/>
        </p:nvSpPr>
        <p:spPr bwMode="auto">
          <a:xfrm flipH="1" flipV="1">
            <a:off x="5181600" y="3124200"/>
            <a:ext cx="152400" cy="1524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7" name="AutoShape 9"/>
          <p:cNvSpPr>
            <a:spLocks noChangeArrowheads="1"/>
          </p:cNvSpPr>
          <p:nvPr/>
        </p:nvSpPr>
        <p:spPr bwMode="auto">
          <a:xfrm>
            <a:off x="4191000" y="28956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9578" name="Group 10"/>
          <p:cNvGrpSpPr>
            <a:grpSpLocks/>
          </p:cNvGrpSpPr>
          <p:nvPr/>
        </p:nvGrpSpPr>
        <p:grpSpPr bwMode="auto">
          <a:xfrm>
            <a:off x="685800" y="3962400"/>
            <a:ext cx="2895600" cy="533400"/>
            <a:chOff x="1728" y="2688"/>
            <a:chExt cx="1824" cy="336"/>
          </a:xfrm>
        </p:grpSpPr>
        <p:sp>
          <p:nvSpPr>
            <p:cNvPr id="109579" name="Rectangle 11"/>
            <p:cNvSpPr>
              <a:spLocks noChangeArrowheads="1"/>
            </p:cNvSpPr>
            <p:nvPr/>
          </p:nvSpPr>
          <p:spPr bwMode="auto">
            <a:xfrm>
              <a:off x="1728" y="2688"/>
              <a:ext cx="1824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rgbClr val="A50021"/>
                </a:buClr>
                <a:buSzPct val="60000"/>
                <a:buFont typeface="Wingdings" charset="0"/>
                <a:buNone/>
              </a:pPr>
              <a:r>
                <a:rPr lang="en-US" sz="2600" b="1">
                  <a:latin typeface="Arial" charset="0"/>
                </a:rPr>
                <a:t>P (             | M )</a:t>
              </a:r>
            </a:p>
          </p:txBody>
        </p:sp>
        <p:sp>
          <p:nvSpPr>
            <p:cNvPr id="109580" name="Oval 12"/>
            <p:cNvSpPr>
              <a:spLocks noChangeArrowheads="1"/>
            </p:cNvSpPr>
            <p:nvPr/>
          </p:nvSpPr>
          <p:spPr bwMode="auto">
            <a:xfrm>
              <a:off x="2544" y="283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81" name="Oval 13"/>
            <p:cNvSpPr>
              <a:spLocks noChangeArrowheads="1"/>
            </p:cNvSpPr>
            <p:nvPr/>
          </p:nvSpPr>
          <p:spPr bwMode="auto">
            <a:xfrm>
              <a:off x="2160" y="283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82" name="Oval 14"/>
            <p:cNvSpPr>
              <a:spLocks noChangeArrowheads="1"/>
            </p:cNvSpPr>
            <p:nvPr/>
          </p:nvSpPr>
          <p:spPr bwMode="auto">
            <a:xfrm>
              <a:off x="2736" y="2832"/>
              <a:ext cx="96" cy="9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83" name="Oval 15"/>
            <p:cNvSpPr>
              <a:spLocks noChangeArrowheads="1"/>
            </p:cNvSpPr>
            <p:nvPr/>
          </p:nvSpPr>
          <p:spPr bwMode="auto">
            <a:xfrm flipH="1" flipV="1">
              <a:off x="2352" y="2832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9584" name="Group 16"/>
          <p:cNvGrpSpPr>
            <a:grpSpLocks/>
          </p:cNvGrpSpPr>
          <p:nvPr/>
        </p:nvGrpSpPr>
        <p:grpSpPr bwMode="auto">
          <a:xfrm>
            <a:off x="3581400" y="3962400"/>
            <a:ext cx="2209800" cy="533400"/>
            <a:chOff x="480" y="3216"/>
            <a:chExt cx="1392" cy="336"/>
          </a:xfrm>
        </p:grpSpPr>
        <p:sp>
          <p:nvSpPr>
            <p:cNvPr id="109585" name="Rectangle 17"/>
            <p:cNvSpPr>
              <a:spLocks noChangeArrowheads="1"/>
            </p:cNvSpPr>
            <p:nvPr/>
          </p:nvSpPr>
          <p:spPr bwMode="auto">
            <a:xfrm>
              <a:off x="480" y="3216"/>
              <a:ext cx="1392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rgbClr val="A50021"/>
                </a:buClr>
                <a:buSzPct val="60000"/>
                <a:buFont typeface="Wingdings" charset="0"/>
                <a:buNone/>
              </a:pPr>
              <a:r>
                <a:rPr lang="en-US" sz="2600" b="1">
                  <a:latin typeface="Arial" charset="0"/>
                </a:rPr>
                <a:t>= P (      | M ) </a:t>
              </a:r>
            </a:p>
          </p:txBody>
        </p:sp>
        <p:sp>
          <p:nvSpPr>
            <p:cNvPr id="109586" name="Oval 18"/>
            <p:cNvSpPr>
              <a:spLocks noChangeArrowheads="1"/>
            </p:cNvSpPr>
            <p:nvPr/>
          </p:nvSpPr>
          <p:spPr bwMode="auto">
            <a:xfrm>
              <a:off x="1152" y="336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9587" name="Group 19"/>
          <p:cNvGrpSpPr>
            <a:grpSpLocks/>
          </p:cNvGrpSpPr>
          <p:nvPr/>
        </p:nvGrpSpPr>
        <p:grpSpPr bwMode="auto">
          <a:xfrm>
            <a:off x="3962400" y="4572000"/>
            <a:ext cx="2209800" cy="533400"/>
            <a:chOff x="2016" y="3216"/>
            <a:chExt cx="1392" cy="336"/>
          </a:xfrm>
        </p:grpSpPr>
        <p:sp>
          <p:nvSpPr>
            <p:cNvPr id="109588" name="Rectangle 20"/>
            <p:cNvSpPr>
              <a:spLocks noChangeArrowheads="1"/>
            </p:cNvSpPr>
            <p:nvPr/>
          </p:nvSpPr>
          <p:spPr bwMode="auto">
            <a:xfrm>
              <a:off x="2016" y="3216"/>
              <a:ext cx="1392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rgbClr val="A50021"/>
                </a:buClr>
                <a:buSzPct val="60000"/>
                <a:buFont typeface="Wingdings" charset="0"/>
                <a:buNone/>
              </a:pPr>
              <a:r>
                <a:rPr lang="en-US" sz="2600" b="1">
                  <a:latin typeface="Arial" charset="0"/>
                </a:rPr>
                <a:t>P (     | M,     )</a:t>
              </a:r>
            </a:p>
          </p:txBody>
        </p:sp>
        <p:sp>
          <p:nvSpPr>
            <p:cNvPr id="109589" name="Oval 21"/>
            <p:cNvSpPr>
              <a:spLocks noChangeArrowheads="1"/>
            </p:cNvSpPr>
            <p:nvPr/>
          </p:nvSpPr>
          <p:spPr bwMode="auto">
            <a:xfrm>
              <a:off x="3120" y="336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0" name="Oval 22"/>
            <p:cNvSpPr>
              <a:spLocks noChangeArrowheads="1"/>
            </p:cNvSpPr>
            <p:nvPr/>
          </p:nvSpPr>
          <p:spPr bwMode="auto">
            <a:xfrm flipH="1" flipV="1">
              <a:off x="2448" y="3360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9591" name="Group 23"/>
          <p:cNvGrpSpPr>
            <a:grpSpLocks/>
          </p:cNvGrpSpPr>
          <p:nvPr/>
        </p:nvGrpSpPr>
        <p:grpSpPr bwMode="auto">
          <a:xfrm>
            <a:off x="3962400" y="5181600"/>
            <a:ext cx="2895600" cy="533400"/>
            <a:chOff x="3504" y="3216"/>
            <a:chExt cx="1824" cy="336"/>
          </a:xfrm>
        </p:grpSpPr>
        <p:sp>
          <p:nvSpPr>
            <p:cNvPr id="109592" name="Oval 24"/>
            <p:cNvSpPr>
              <a:spLocks noChangeArrowheads="1"/>
            </p:cNvSpPr>
            <p:nvPr/>
          </p:nvSpPr>
          <p:spPr bwMode="auto">
            <a:xfrm>
              <a:off x="3936" y="336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3" name="Rectangle 25"/>
            <p:cNvSpPr>
              <a:spLocks noChangeArrowheads="1"/>
            </p:cNvSpPr>
            <p:nvPr/>
          </p:nvSpPr>
          <p:spPr bwMode="auto">
            <a:xfrm>
              <a:off x="3504" y="3216"/>
              <a:ext cx="1824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rgbClr val="A50021"/>
                </a:buClr>
                <a:buSzPct val="60000"/>
                <a:buFont typeface="Wingdings" charset="0"/>
                <a:buNone/>
              </a:pPr>
              <a:r>
                <a:rPr lang="en-US" sz="2600" b="1">
                  <a:latin typeface="Arial" charset="0"/>
                </a:rPr>
                <a:t>P (     | M,        )</a:t>
              </a:r>
            </a:p>
          </p:txBody>
        </p:sp>
        <p:sp>
          <p:nvSpPr>
            <p:cNvPr id="109594" name="Oval 26"/>
            <p:cNvSpPr>
              <a:spLocks noChangeArrowheads="1"/>
            </p:cNvSpPr>
            <p:nvPr/>
          </p:nvSpPr>
          <p:spPr bwMode="auto">
            <a:xfrm>
              <a:off x="4608" y="336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5" name="Oval 27"/>
            <p:cNvSpPr>
              <a:spLocks noChangeArrowheads="1"/>
            </p:cNvSpPr>
            <p:nvPr/>
          </p:nvSpPr>
          <p:spPr bwMode="auto">
            <a:xfrm flipH="1" flipV="1">
              <a:off x="4800" y="3360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9596" name="Group 28"/>
          <p:cNvGrpSpPr>
            <a:grpSpLocks/>
          </p:cNvGrpSpPr>
          <p:nvPr/>
        </p:nvGrpSpPr>
        <p:grpSpPr bwMode="auto">
          <a:xfrm>
            <a:off x="3962400" y="5791200"/>
            <a:ext cx="2895600" cy="533400"/>
            <a:chOff x="3504" y="3648"/>
            <a:chExt cx="1824" cy="336"/>
          </a:xfrm>
        </p:grpSpPr>
        <p:sp>
          <p:nvSpPr>
            <p:cNvPr id="109597" name="Oval 29"/>
            <p:cNvSpPr>
              <a:spLocks noChangeArrowheads="1"/>
            </p:cNvSpPr>
            <p:nvPr/>
          </p:nvSpPr>
          <p:spPr bwMode="auto">
            <a:xfrm>
              <a:off x="3936" y="3792"/>
              <a:ext cx="96" cy="9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8" name="Oval 30"/>
            <p:cNvSpPr>
              <a:spLocks noChangeArrowheads="1"/>
            </p:cNvSpPr>
            <p:nvPr/>
          </p:nvSpPr>
          <p:spPr bwMode="auto">
            <a:xfrm>
              <a:off x="4992" y="379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9" name="Rectangle 31"/>
            <p:cNvSpPr>
              <a:spLocks noChangeArrowheads="1"/>
            </p:cNvSpPr>
            <p:nvPr/>
          </p:nvSpPr>
          <p:spPr bwMode="auto">
            <a:xfrm>
              <a:off x="3504" y="3648"/>
              <a:ext cx="1824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rgbClr val="A50021"/>
                </a:buClr>
                <a:buSzPct val="60000"/>
                <a:buFont typeface="Wingdings" charset="0"/>
                <a:buNone/>
              </a:pPr>
              <a:r>
                <a:rPr lang="en-US" sz="2600" b="1">
                  <a:latin typeface="Arial" charset="0"/>
                </a:rPr>
                <a:t>P (     | M,           )</a:t>
              </a:r>
            </a:p>
          </p:txBody>
        </p:sp>
        <p:sp>
          <p:nvSpPr>
            <p:cNvPr id="109600" name="Oval 32"/>
            <p:cNvSpPr>
              <a:spLocks noChangeArrowheads="1"/>
            </p:cNvSpPr>
            <p:nvPr/>
          </p:nvSpPr>
          <p:spPr bwMode="auto">
            <a:xfrm>
              <a:off x="4608" y="379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1" name="Oval 33"/>
            <p:cNvSpPr>
              <a:spLocks noChangeArrowheads="1"/>
            </p:cNvSpPr>
            <p:nvPr/>
          </p:nvSpPr>
          <p:spPr bwMode="auto">
            <a:xfrm flipH="1" flipV="1">
              <a:off x="4800" y="3792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41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0AEF-30CE-D145-9FDA-9813D6F00E0A}" type="slidenum">
              <a:rPr lang="zh-CN" altLang="en-US"/>
              <a:pPr/>
              <a:t>6</a:t>
            </a:fld>
            <a:endParaRPr lang="en-US" altLang="zh-CN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81087"/>
          </a:xfrm>
        </p:spPr>
        <p:txBody>
          <a:bodyPr/>
          <a:lstStyle/>
          <a:p>
            <a:r>
              <a:rPr lang="en-US" altLang="zh-CN" dirty="0">
                <a:ea typeface="宋体" charset="0"/>
                <a:cs typeface="宋体" charset="0"/>
              </a:rPr>
              <a:t>Prob. of a sequence of words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3814762" cy="4114800"/>
          </a:xfrm>
        </p:spPr>
        <p:txBody>
          <a:bodyPr/>
          <a:lstStyle/>
          <a:p>
            <a:pPr lvl="1">
              <a:buFont typeface="Wingdings" charset="0"/>
              <a:buNone/>
            </a:pPr>
            <a:endParaRPr lang="zh-CN" altLang="en-US" sz="3200">
              <a:ea typeface="宋体" charset="0"/>
              <a:cs typeface="宋体" charset="0"/>
            </a:endParaRPr>
          </a:p>
          <a:p>
            <a:pPr lvl="1">
              <a:buFont typeface="Wingdings" charset="0"/>
              <a:buNone/>
            </a:pPr>
            <a:endParaRPr lang="zh-CN" altLang="en-US" sz="3200">
              <a:ea typeface="宋体" charset="0"/>
              <a:cs typeface="宋体" charset="0"/>
            </a:endParaRPr>
          </a:p>
        </p:txBody>
      </p:sp>
      <p:graphicFrame>
        <p:nvGraphicFramePr>
          <p:cNvPr id="922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219200" y="1905000"/>
          <a:ext cx="3921125" cy="133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99" name="Equation" r:id="rId3" imgW="1346040" imgH="457200" progId="Equation.3">
                  <p:embed/>
                </p:oleObj>
              </mc:Choice>
              <mc:Fallback>
                <p:oleObj name="Equation" r:id="rId3" imgW="13460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05000"/>
                        <a:ext cx="3921125" cy="1331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143000" y="4267200"/>
            <a:ext cx="74676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2400">
                <a:latin typeface="Arial" charset="0"/>
                <a:ea typeface="宋体" charset="0"/>
                <a:cs typeface="宋体" charset="0"/>
              </a:rPr>
              <a:t>Elements to be estimated:  </a:t>
            </a:r>
          </a:p>
          <a:p>
            <a:pPr eaLnBrk="1" hangingPunct="1">
              <a:spcBef>
                <a:spcPct val="50000"/>
              </a:spcBef>
            </a:pPr>
            <a:endParaRPr lang="en-US" altLang="zh-CN" sz="2400">
              <a:latin typeface="Arial" charset="0"/>
              <a:ea typeface="宋体" charset="0"/>
              <a:cs typeface="宋体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zh-CN" sz="2400">
                <a:latin typeface="Arial" charset="0"/>
                <a:ea typeface="宋体" charset="0"/>
                <a:cs typeface="宋体" charset="0"/>
              </a:rPr>
              <a:t> If </a:t>
            </a:r>
            <a:r>
              <a:rPr lang="en-US" altLang="zh-CN" sz="2400" i="1">
                <a:latin typeface="Arial" charset="0"/>
                <a:ea typeface="宋体" charset="0"/>
                <a:cs typeface="宋体" charset="0"/>
              </a:rPr>
              <a:t>h</a:t>
            </a:r>
            <a:r>
              <a:rPr lang="en-US" altLang="zh-CN" sz="1800" i="1">
                <a:latin typeface="Arial" charset="0"/>
                <a:ea typeface="宋体" charset="0"/>
                <a:cs typeface="宋体" charset="0"/>
              </a:rPr>
              <a:t>i</a:t>
            </a:r>
            <a:r>
              <a:rPr lang="en-US" altLang="zh-CN" sz="2400">
                <a:latin typeface="Arial" charset="0"/>
                <a:ea typeface="宋体" charset="0"/>
                <a:cs typeface="宋体" charset="0"/>
              </a:rPr>
              <a:t> is too long, one cannot observe (</a:t>
            </a:r>
            <a:r>
              <a:rPr lang="en-US" altLang="zh-CN" sz="1800" i="1">
                <a:latin typeface="Arial" charset="0"/>
                <a:ea typeface="宋体" charset="0"/>
                <a:cs typeface="宋体" charset="0"/>
              </a:rPr>
              <a:t>h</a:t>
            </a:r>
            <a:r>
              <a:rPr lang="en-US" altLang="zh-CN" i="1">
                <a:latin typeface="Arial" charset="0"/>
                <a:ea typeface="宋体" charset="0"/>
                <a:cs typeface="宋体" charset="0"/>
              </a:rPr>
              <a:t>i</a:t>
            </a:r>
            <a:r>
              <a:rPr lang="en-US" altLang="zh-CN" sz="2000" i="1">
                <a:latin typeface="Arial" charset="0"/>
                <a:ea typeface="宋体" charset="0"/>
                <a:cs typeface="宋体" charset="0"/>
              </a:rPr>
              <a:t>, w</a:t>
            </a:r>
            <a:r>
              <a:rPr lang="en-US" altLang="zh-CN" i="1">
                <a:latin typeface="Arial" charset="0"/>
                <a:ea typeface="宋体" charset="0"/>
                <a:cs typeface="宋体" charset="0"/>
              </a:rPr>
              <a:t>i</a:t>
            </a:r>
            <a:r>
              <a:rPr lang="en-US" altLang="zh-CN" sz="2400">
                <a:latin typeface="Arial" charset="0"/>
                <a:ea typeface="宋体" charset="0"/>
                <a:cs typeface="宋体" charset="0"/>
              </a:rPr>
              <a:t>) in the training corpus, and </a:t>
            </a:r>
            <a:r>
              <a:rPr lang="en-US" altLang="zh-CN" sz="1800">
                <a:ea typeface="宋体" charset="0"/>
                <a:cs typeface="宋体" charset="0"/>
              </a:rPr>
              <a:t>(</a:t>
            </a:r>
            <a:r>
              <a:rPr lang="en-US" altLang="zh-CN" sz="1800" i="1">
                <a:ea typeface="宋体" charset="0"/>
                <a:cs typeface="宋体" charset="0"/>
              </a:rPr>
              <a:t>hi, wi</a:t>
            </a:r>
            <a:r>
              <a:rPr lang="en-US" altLang="zh-CN" sz="2400">
                <a:latin typeface="Arial" charset="0"/>
                <a:ea typeface="宋体" charset="0"/>
                <a:cs typeface="宋体" charset="0"/>
              </a:rPr>
              <a:t>) is hard generalize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zh-CN" sz="2400">
                <a:latin typeface="Arial" charset="0"/>
                <a:ea typeface="宋体" charset="0"/>
                <a:cs typeface="宋体" charset="0"/>
              </a:rPr>
              <a:t> Solution: limit the length of </a:t>
            </a:r>
            <a:r>
              <a:rPr lang="en-US" altLang="zh-CN" sz="2400" i="1">
                <a:latin typeface="Arial" charset="0"/>
                <a:ea typeface="宋体" charset="0"/>
                <a:cs typeface="宋体" charset="0"/>
              </a:rPr>
              <a:t>h</a:t>
            </a:r>
            <a:r>
              <a:rPr lang="en-US" altLang="zh-CN" sz="2000" i="1">
                <a:latin typeface="Arial" charset="0"/>
                <a:ea typeface="宋体" charset="0"/>
                <a:cs typeface="宋体" charset="0"/>
              </a:rPr>
              <a:t>i</a:t>
            </a:r>
            <a:r>
              <a:rPr lang="en-US" altLang="zh-CN" sz="2400">
                <a:latin typeface="Arial" charset="0"/>
                <a:ea typeface="宋体" charset="0"/>
                <a:cs typeface="宋体" charset="0"/>
              </a:rPr>
              <a:t> </a:t>
            </a:r>
          </a:p>
        </p:txBody>
      </p:sp>
      <p:graphicFrame>
        <p:nvGraphicFramePr>
          <p:cNvPr id="9222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029200" y="4419600"/>
          <a:ext cx="25368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00" name="Equation" r:id="rId5" imgW="1231560" imgH="431640" progId="Equation.3">
                  <p:embed/>
                </p:oleObj>
              </mc:Choice>
              <mc:Fallback>
                <p:oleObj name="Equation" r:id="rId5" imgW="1231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4419600"/>
                        <a:ext cx="25368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2133600" y="2514600"/>
          <a:ext cx="5008563" cy="172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01" name="…quation" r:id="rId7" imgW="1993680" imgH="685800" progId="Equation.3">
                  <p:embed/>
                </p:oleObj>
              </mc:Choice>
              <mc:Fallback>
                <p:oleObj name="…quation" r:id="rId7" imgW="19936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514600"/>
                        <a:ext cx="5008563" cy="172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1360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14038-3FF1-6E4E-B8CA-511129941359}" type="slidenum">
              <a:rPr lang="zh-CN" altLang="en-US"/>
              <a:pPr/>
              <a:t>7</a:t>
            </a:fld>
            <a:endParaRPr lang="en-US" altLang="zh-CN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90513"/>
            <a:ext cx="7793037" cy="1081087"/>
          </a:xfrm>
        </p:spPr>
        <p:txBody>
          <a:bodyPr/>
          <a:lstStyle/>
          <a:p>
            <a:r>
              <a:rPr lang="en-US" altLang="zh-CN" dirty="0">
                <a:ea typeface="宋体" charset="0"/>
                <a:cs typeface="宋体" charset="0"/>
              </a:rPr>
              <a:t>n-grams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17713"/>
            <a:ext cx="7199312" cy="4306887"/>
          </a:xfrm>
        </p:spPr>
        <p:txBody>
          <a:bodyPr/>
          <a:lstStyle/>
          <a:p>
            <a:r>
              <a:rPr lang="en-US" altLang="zh-CN" sz="2800" dirty="0">
                <a:ea typeface="宋体" charset="0"/>
                <a:cs typeface="宋体" charset="0"/>
              </a:rPr>
              <a:t>Limit </a:t>
            </a:r>
            <a:r>
              <a:rPr lang="en-US" altLang="zh-CN" sz="2800" i="1" dirty="0">
                <a:ea typeface="宋体" charset="0"/>
                <a:cs typeface="宋体" charset="0"/>
              </a:rPr>
              <a:t>h</a:t>
            </a:r>
            <a:r>
              <a:rPr lang="en-US" altLang="zh-CN" sz="2000" i="1" dirty="0">
                <a:ea typeface="宋体" charset="0"/>
                <a:cs typeface="宋体" charset="0"/>
              </a:rPr>
              <a:t>i</a:t>
            </a:r>
            <a:r>
              <a:rPr lang="en-US" altLang="zh-CN" sz="2800" i="1" dirty="0">
                <a:ea typeface="宋体" charset="0"/>
                <a:cs typeface="宋体" charset="0"/>
              </a:rPr>
              <a:t> </a:t>
            </a:r>
            <a:r>
              <a:rPr lang="en-US" altLang="zh-CN" sz="2800" dirty="0">
                <a:ea typeface="宋体" charset="0"/>
                <a:cs typeface="宋体" charset="0"/>
              </a:rPr>
              <a:t>to n-1 preceding words</a:t>
            </a:r>
          </a:p>
          <a:p>
            <a:pPr>
              <a:buFont typeface="Wingdings" charset="0"/>
              <a:buNone/>
            </a:pPr>
            <a:r>
              <a:rPr lang="en-US" altLang="zh-CN" sz="2800" dirty="0">
                <a:ea typeface="宋体" charset="0"/>
                <a:cs typeface="宋体" charset="0"/>
              </a:rPr>
              <a:t>	Most used cases</a:t>
            </a:r>
          </a:p>
          <a:p>
            <a:pPr>
              <a:buFont typeface="Wingdings" charset="0"/>
              <a:buNone/>
            </a:pPr>
            <a:endParaRPr lang="en-US" altLang="zh-CN" sz="2800" dirty="0">
              <a:ea typeface="宋体" charset="0"/>
              <a:cs typeface="宋体" charset="0"/>
            </a:endParaRPr>
          </a:p>
          <a:p>
            <a:pPr lvl="1"/>
            <a:r>
              <a:rPr lang="en-US" altLang="zh-CN" sz="2400" dirty="0" err="1">
                <a:ea typeface="宋体" charset="0"/>
                <a:cs typeface="宋体" charset="0"/>
              </a:rPr>
              <a:t>Uni</a:t>
            </a:r>
            <a:r>
              <a:rPr lang="en-US" altLang="zh-CN" sz="2400" dirty="0">
                <a:ea typeface="宋体" charset="0"/>
                <a:cs typeface="宋体" charset="0"/>
              </a:rPr>
              <a:t>-gram: </a:t>
            </a:r>
          </a:p>
          <a:p>
            <a:pPr lvl="1"/>
            <a:endParaRPr lang="en-US" altLang="zh-CN" sz="2400" dirty="0">
              <a:ea typeface="宋体" charset="0"/>
              <a:cs typeface="宋体" charset="0"/>
            </a:endParaRPr>
          </a:p>
          <a:p>
            <a:pPr lvl="1"/>
            <a:r>
              <a:rPr lang="en-US" altLang="zh-CN" sz="2400" dirty="0">
                <a:ea typeface="宋体" charset="0"/>
                <a:cs typeface="宋体" charset="0"/>
              </a:rPr>
              <a:t>Bi-gram: </a:t>
            </a:r>
          </a:p>
          <a:p>
            <a:pPr lvl="1"/>
            <a:endParaRPr lang="en-US" altLang="zh-CN" sz="2400" dirty="0">
              <a:ea typeface="宋体" charset="0"/>
              <a:cs typeface="宋体" charset="0"/>
            </a:endParaRPr>
          </a:p>
          <a:p>
            <a:pPr lvl="1"/>
            <a:r>
              <a:rPr lang="en-US" altLang="zh-CN" sz="2400" dirty="0">
                <a:ea typeface="宋体" charset="0"/>
                <a:cs typeface="宋体" charset="0"/>
              </a:rPr>
              <a:t>Tri-gram: </a:t>
            </a:r>
          </a:p>
          <a:p>
            <a:pPr>
              <a:buFont typeface="Wingdings" charset="0"/>
              <a:buNone/>
            </a:pPr>
            <a:endParaRPr lang="zh-CN" altLang="en-US" sz="2800" dirty="0">
              <a:ea typeface="宋体" charset="0"/>
              <a:cs typeface="宋体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50" name="Object 10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4369118"/>
              </p:ext>
            </p:extLst>
          </p:nvPr>
        </p:nvGraphicFramePr>
        <p:xfrm>
          <a:off x="4191000" y="3276600"/>
          <a:ext cx="2057400" cy="8637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93" name="…quation" r:id="rId3" imgW="1028520" imgH="431640" progId="Equation.3">
                  <p:embed/>
                </p:oleObj>
              </mc:Choice>
              <mc:Fallback>
                <p:oleObj name="…quation" r:id="rId3" imgW="1028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3276600"/>
                        <a:ext cx="2057400" cy="8637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0783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191000"/>
            <a:ext cx="2514600" cy="95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784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999" y="5105400"/>
            <a:ext cx="3101009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400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Unigram and higher-order models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Unigram Language Models</a:t>
            </a:r>
          </a:p>
          <a:p>
            <a:endParaRPr lang="en-US" dirty="0"/>
          </a:p>
          <a:p>
            <a:r>
              <a:rPr lang="en-US" dirty="0"/>
              <a:t>Bigram (generally, </a:t>
            </a:r>
            <a:r>
              <a:rPr lang="en-US" i="1" dirty="0"/>
              <a:t>n</a:t>
            </a:r>
            <a:r>
              <a:rPr lang="en-US" dirty="0"/>
              <a:t>-gram) Language Models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10596" name="Group 4"/>
          <p:cNvGrpSpPr>
            <a:grpSpLocks/>
          </p:cNvGrpSpPr>
          <p:nvPr/>
        </p:nvGrpSpPr>
        <p:grpSpPr bwMode="auto">
          <a:xfrm>
            <a:off x="1219200" y="2286000"/>
            <a:ext cx="2209800" cy="533400"/>
            <a:chOff x="480" y="3216"/>
            <a:chExt cx="1392" cy="336"/>
          </a:xfrm>
        </p:grpSpPr>
        <p:sp>
          <p:nvSpPr>
            <p:cNvPr id="110597" name="Rectangle 5"/>
            <p:cNvSpPr>
              <a:spLocks noChangeArrowheads="1"/>
            </p:cNvSpPr>
            <p:nvPr/>
          </p:nvSpPr>
          <p:spPr bwMode="auto">
            <a:xfrm>
              <a:off x="480" y="3216"/>
              <a:ext cx="1392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rgbClr val="A50021"/>
                </a:buClr>
                <a:buSzPct val="60000"/>
                <a:buFont typeface="Wingdings" charset="0"/>
                <a:buNone/>
              </a:pPr>
              <a:r>
                <a:rPr lang="en-US" sz="2600" b="1">
                  <a:latin typeface="Arial" charset="0"/>
                </a:rPr>
                <a:t>= P (     )</a:t>
              </a:r>
            </a:p>
          </p:txBody>
        </p:sp>
        <p:sp>
          <p:nvSpPr>
            <p:cNvPr id="110598" name="Oval 6"/>
            <p:cNvSpPr>
              <a:spLocks noChangeArrowheads="1"/>
            </p:cNvSpPr>
            <p:nvPr/>
          </p:nvSpPr>
          <p:spPr bwMode="auto">
            <a:xfrm>
              <a:off x="1152" y="3360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599" name="Group 7"/>
          <p:cNvGrpSpPr>
            <a:grpSpLocks/>
          </p:cNvGrpSpPr>
          <p:nvPr/>
        </p:nvGrpSpPr>
        <p:grpSpPr bwMode="auto">
          <a:xfrm>
            <a:off x="2667000" y="2286000"/>
            <a:ext cx="2209800" cy="533400"/>
            <a:chOff x="2496" y="2880"/>
            <a:chExt cx="1392" cy="336"/>
          </a:xfrm>
        </p:grpSpPr>
        <p:sp>
          <p:nvSpPr>
            <p:cNvPr id="110600" name="Rectangle 8"/>
            <p:cNvSpPr>
              <a:spLocks noChangeArrowheads="1"/>
            </p:cNvSpPr>
            <p:nvPr/>
          </p:nvSpPr>
          <p:spPr bwMode="auto">
            <a:xfrm>
              <a:off x="2496" y="2880"/>
              <a:ext cx="1392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rgbClr val="A50021"/>
                </a:buClr>
                <a:buSzPct val="60000"/>
                <a:buFont typeface="Wingdings" charset="0"/>
                <a:buNone/>
              </a:pPr>
              <a:r>
                <a:rPr lang="en-US" sz="2600" b="1">
                  <a:latin typeface="Arial" charset="0"/>
                </a:rPr>
                <a:t>P (    |    )</a:t>
              </a:r>
            </a:p>
          </p:txBody>
        </p:sp>
        <p:sp>
          <p:nvSpPr>
            <p:cNvPr id="110601" name="Oval 9"/>
            <p:cNvSpPr>
              <a:spLocks noChangeArrowheads="1"/>
            </p:cNvSpPr>
            <p:nvPr/>
          </p:nvSpPr>
          <p:spPr bwMode="auto">
            <a:xfrm>
              <a:off x="3264" y="302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2" name="Oval 10"/>
            <p:cNvSpPr>
              <a:spLocks noChangeArrowheads="1"/>
            </p:cNvSpPr>
            <p:nvPr/>
          </p:nvSpPr>
          <p:spPr bwMode="auto">
            <a:xfrm flipH="1" flipV="1">
              <a:off x="2928" y="3024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603" name="Group 11"/>
          <p:cNvGrpSpPr>
            <a:grpSpLocks/>
          </p:cNvGrpSpPr>
          <p:nvPr/>
        </p:nvGrpSpPr>
        <p:grpSpPr bwMode="auto">
          <a:xfrm>
            <a:off x="4267200" y="2286000"/>
            <a:ext cx="2895600" cy="533400"/>
            <a:chOff x="2496" y="3264"/>
            <a:chExt cx="1824" cy="336"/>
          </a:xfrm>
        </p:grpSpPr>
        <p:sp>
          <p:nvSpPr>
            <p:cNvPr id="110604" name="Oval 12"/>
            <p:cNvSpPr>
              <a:spLocks noChangeArrowheads="1"/>
            </p:cNvSpPr>
            <p:nvPr/>
          </p:nvSpPr>
          <p:spPr bwMode="auto">
            <a:xfrm>
              <a:off x="2928" y="340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5" name="Rectangle 13"/>
            <p:cNvSpPr>
              <a:spLocks noChangeArrowheads="1"/>
            </p:cNvSpPr>
            <p:nvPr/>
          </p:nvSpPr>
          <p:spPr bwMode="auto">
            <a:xfrm>
              <a:off x="2496" y="3264"/>
              <a:ext cx="1824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rgbClr val="A50021"/>
                </a:buClr>
                <a:buSzPct val="60000"/>
                <a:buFont typeface="Wingdings" charset="0"/>
                <a:buNone/>
              </a:pPr>
              <a:r>
                <a:rPr lang="en-US" sz="2600" b="1">
                  <a:latin typeface="Arial" charset="0"/>
                </a:rPr>
                <a:t>P (    |       )</a:t>
              </a:r>
            </a:p>
          </p:txBody>
        </p:sp>
        <p:sp>
          <p:nvSpPr>
            <p:cNvPr id="110606" name="Oval 14"/>
            <p:cNvSpPr>
              <a:spLocks noChangeArrowheads="1"/>
            </p:cNvSpPr>
            <p:nvPr/>
          </p:nvSpPr>
          <p:spPr bwMode="auto">
            <a:xfrm>
              <a:off x="3216" y="3408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07" name="Oval 15"/>
            <p:cNvSpPr>
              <a:spLocks noChangeArrowheads="1"/>
            </p:cNvSpPr>
            <p:nvPr/>
          </p:nvSpPr>
          <p:spPr bwMode="auto">
            <a:xfrm flipH="1" flipV="1">
              <a:off x="3408" y="3408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608" name="Group 16"/>
          <p:cNvGrpSpPr>
            <a:grpSpLocks/>
          </p:cNvGrpSpPr>
          <p:nvPr/>
        </p:nvGrpSpPr>
        <p:grpSpPr bwMode="auto">
          <a:xfrm>
            <a:off x="6019800" y="2286000"/>
            <a:ext cx="2895600" cy="533400"/>
            <a:chOff x="2496" y="3648"/>
            <a:chExt cx="1824" cy="336"/>
          </a:xfrm>
        </p:grpSpPr>
        <p:sp>
          <p:nvSpPr>
            <p:cNvPr id="110609" name="Oval 17"/>
            <p:cNvSpPr>
              <a:spLocks noChangeArrowheads="1"/>
            </p:cNvSpPr>
            <p:nvPr/>
          </p:nvSpPr>
          <p:spPr bwMode="auto">
            <a:xfrm>
              <a:off x="2928" y="3792"/>
              <a:ext cx="96" cy="9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10" name="Oval 18"/>
            <p:cNvSpPr>
              <a:spLocks noChangeArrowheads="1"/>
            </p:cNvSpPr>
            <p:nvPr/>
          </p:nvSpPr>
          <p:spPr bwMode="auto">
            <a:xfrm>
              <a:off x="3600" y="379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11" name="Rectangle 19"/>
            <p:cNvSpPr>
              <a:spLocks noChangeArrowheads="1"/>
            </p:cNvSpPr>
            <p:nvPr/>
          </p:nvSpPr>
          <p:spPr bwMode="auto">
            <a:xfrm>
              <a:off x="2496" y="3648"/>
              <a:ext cx="1824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rgbClr val="A50021"/>
                </a:buClr>
                <a:buSzPct val="60000"/>
                <a:buFont typeface="Wingdings" charset="0"/>
                <a:buNone/>
              </a:pPr>
              <a:r>
                <a:rPr lang="en-US" sz="2600" b="1">
                  <a:latin typeface="Arial" charset="0"/>
                </a:rPr>
                <a:t>P (    |          )</a:t>
              </a:r>
            </a:p>
          </p:txBody>
        </p:sp>
        <p:sp>
          <p:nvSpPr>
            <p:cNvPr id="110612" name="Oval 20"/>
            <p:cNvSpPr>
              <a:spLocks noChangeArrowheads="1"/>
            </p:cNvSpPr>
            <p:nvPr/>
          </p:nvSpPr>
          <p:spPr bwMode="auto">
            <a:xfrm>
              <a:off x="3216" y="379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13" name="Oval 21"/>
            <p:cNvSpPr>
              <a:spLocks noChangeArrowheads="1"/>
            </p:cNvSpPr>
            <p:nvPr/>
          </p:nvSpPr>
          <p:spPr bwMode="auto">
            <a:xfrm flipH="1" flipV="1">
              <a:off x="3408" y="3792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614" name="Group 22"/>
          <p:cNvGrpSpPr>
            <a:grpSpLocks/>
          </p:cNvGrpSpPr>
          <p:nvPr/>
        </p:nvGrpSpPr>
        <p:grpSpPr bwMode="auto">
          <a:xfrm>
            <a:off x="1524000" y="3429000"/>
            <a:ext cx="5410200" cy="533400"/>
            <a:chOff x="1824" y="1488"/>
            <a:chExt cx="3408" cy="336"/>
          </a:xfrm>
        </p:grpSpPr>
        <p:sp>
          <p:nvSpPr>
            <p:cNvPr id="110615" name="Rectangle 23"/>
            <p:cNvSpPr>
              <a:spLocks noChangeArrowheads="1"/>
            </p:cNvSpPr>
            <p:nvPr/>
          </p:nvSpPr>
          <p:spPr bwMode="auto">
            <a:xfrm>
              <a:off x="1824" y="1488"/>
              <a:ext cx="3408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rgbClr val="A50021"/>
                </a:buClr>
                <a:buSzPct val="60000"/>
                <a:buFont typeface="Wingdings" charset="0"/>
                <a:buNone/>
              </a:pPr>
              <a:r>
                <a:rPr lang="en-US" sz="2600" b="1">
                  <a:latin typeface="Arial" charset="0"/>
                </a:rPr>
                <a:t> P (    ) P (    )  P (    )   P (    )</a:t>
              </a:r>
            </a:p>
          </p:txBody>
        </p:sp>
        <p:sp>
          <p:nvSpPr>
            <p:cNvPr id="110616" name="Oval 24"/>
            <p:cNvSpPr>
              <a:spLocks noChangeArrowheads="1"/>
            </p:cNvSpPr>
            <p:nvPr/>
          </p:nvSpPr>
          <p:spPr bwMode="auto">
            <a:xfrm>
              <a:off x="2304" y="163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17" name="Oval 25"/>
            <p:cNvSpPr>
              <a:spLocks noChangeArrowheads="1"/>
            </p:cNvSpPr>
            <p:nvPr/>
          </p:nvSpPr>
          <p:spPr bwMode="auto">
            <a:xfrm flipH="1" flipV="1">
              <a:off x="2976" y="1632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18" name="Oval 26"/>
            <p:cNvSpPr>
              <a:spLocks noChangeArrowheads="1"/>
            </p:cNvSpPr>
            <p:nvPr/>
          </p:nvSpPr>
          <p:spPr bwMode="auto">
            <a:xfrm>
              <a:off x="3648" y="163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19" name="Oval 27"/>
            <p:cNvSpPr>
              <a:spLocks noChangeArrowheads="1"/>
            </p:cNvSpPr>
            <p:nvPr/>
          </p:nvSpPr>
          <p:spPr bwMode="auto">
            <a:xfrm>
              <a:off x="4368" y="1632"/>
              <a:ext cx="96" cy="9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620" name="Group 28"/>
          <p:cNvGrpSpPr>
            <a:grpSpLocks/>
          </p:cNvGrpSpPr>
          <p:nvPr/>
        </p:nvGrpSpPr>
        <p:grpSpPr bwMode="auto">
          <a:xfrm>
            <a:off x="533400" y="1676400"/>
            <a:ext cx="2895600" cy="533400"/>
            <a:chOff x="1728" y="2688"/>
            <a:chExt cx="1824" cy="336"/>
          </a:xfrm>
        </p:grpSpPr>
        <p:sp>
          <p:nvSpPr>
            <p:cNvPr id="110621" name="Rectangle 29"/>
            <p:cNvSpPr>
              <a:spLocks noChangeArrowheads="1"/>
            </p:cNvSpPr>
            <p:nvPr/>
          </p:nvSpPr>
          <p:spPr bwMode="auto">
            <a:xfrm>
              <a:off x="1728" y="2688"/>
              <a:ext cx="1824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rgbClr val="A50021"/>
                </a:buClr>
                <a:buSzPct val="60000"/>
                <a:buFont typeface="Wingdings" charset="0"/>
                <a:buNone/>
              </a:pPr>
              <a:r>
                <a:rPr lang="en-US" sz="2600" b="1">
                  <a:latin typeface="Arial" charset="0"/>
                </a:rPr>
                <a:t>P (             )</a:t>
              </a:r>
            </a:p>
          </p:txBody>
        </p:sp>
        <p:sp>
          <p:nvSpPr>
            <p:cNvPr id="110622" name="Oval 30"/>
            <p:cNvSpPr>
              <a:spLocks noChangeArrowheads="1"/>
            </p:cNvSpPr>
            <p:nvPr/>
          </p:nvSpPr>
          <p:spPr bwMode="auto">
            <a:xfrm>
              <a:off x="2544" y="283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23" name="Oval 31"/>
            <p:cNvSpPr>
              <a:spLocks noChangeArrowheads="1"/>
            </p:cNvSpPr>
            <p:nvPr/>
          </p:nvSpPr>
          <p:spPr bwMode="auto">
            <a:xfrm>
              <a:off x="2160" y="283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24" name="Oval 32"/>
            <p:cNvSpPr>
              <a:spLocks noChangeArrowheads="1"/>
            </p:cNvSpPr>
            <p:nvPr/>
          </p:nvSpPr>
          <p:spPr bwMode="auto">
            <a:xfrm>
              <a:off x="2736" y="2832"/>
              <a:ext cx="96" cy="9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25" name="Oval 33"/>
            <p:cNvSpPr>
              <a:spLocks noChangeArrowheads="1"/>
            </p:cNvSpPr>
            <p:nvPr/>
          </p:nvSpPr>
          <p:spPr bwMode="auto">
            <a:xfrm flipH="1" flipV="1">
              <a:off x="2352" y="2832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0626" name="Group 34"/>
          <p:cNvGrpSpPr>
            <a:grpSpLocks/>
          </p:cNvGrpSpPr>
          <p:nvPr/>
        </p:nvGrpSpPr>
        <p:grpSpPr bwMode="auto">
          <a:xfrm>
            <a:off x="1524000" y="4495800"/>
            <a:ext cx="6629400" cy="533400"/>
            <a:chOff x="960" y="2880"/>
            <a:chExt cx="4176" cy="336"/>
          </a:xfrm>
        </p:grpSpPr>
        <p:sp>
          <p:nvSpPr>
            <p:cNvPr id="110627" name="Rectangle 35"/>
            <p:cNvSpPr>
              <a:spLocks noChangeArrowheads="1"/>
            </p:cNvSpPr>
            <p:nvPr/>
          </p:nvSpPr>
          <p:spPr bwMode="auto">
            <a:xfrm>
              <a:off x="960" y="2880"/>
              <a:ext cx="4176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rgbClr val="A50021"/>
                </a:buClr>
                <a:buSzPct val="60000"/>
                <a:buFont typeface="Wingdings" charset="0"/>
                <a:buNone/>
              </a:pPr>
              <a:r>
                <a:rPr lang="en-US" sz="2600" b="1">
                  <a:latin typeface="Arial" charset="0"/>
                </a:rPr>
                <a:t> P (    ) P (    |    ) P (     |    )   P (    |    )</a:t>
              </a:r>
            </a:p>
          </p:txBody>
        </p:sp>
        <p:sp>
          <p:nvSpPr>
            <p:cNvPr id="110628" name="Oval 36"/>
            <p:cNvSpPr>
              <a:spLocks noChangeArrowheads="1"/>
            </p:cNvSpPr>
            <p:nvPr/>
          </p:nvSpPr>
          <p:spPr bwMode="auto">
            <a:xfrm>
              <a:off x="1440" y="302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29" name="Oval 37"/>
            <p:cNvSpPr>
              <a:spLocks noChangeArrowheads="1"/>
            </p:cNvSpPr>
            <p:nvPr/>
          </p:nvSpPr>
          <p:spPr bwMode="auto">
            <a:xfrm flipH="1" flipV="1">
              <a:off x="2112" y="3024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30" name="Oval 38"/>
            <p:cNvSpPr>
              <a:spLocks noChangeArrowheads="1"/>
            </p:cNvSpPr>
            <p:nvPr/>
          </p:nvSpPr>
          <p:spPr bwMode="auto">
            <a:xfrm>
              <a:off x="3072" y="302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31" name="Oval 39"/>
            <p:cNvSpPr>
              <a:spLocks noChangeArrowheads="1"/>
            </p:cNvSpPr>
            <p:nvPr/>
          </p:nvSpPr>
          <p:spPr bwMode="auto">
            <a:xfrm>
              <a:off x="4080" y="3024"/>
              <a:ext cx="96" cy="9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32" name="Oval 40"/>
            <p:cNvSpPr>
              <a:spLocks noChangeArrowheads="1"/>
            </p:cNvSpPr>
            <p:nvPr/>
          </p:nvSpPr>
          <p:spPr bwMode="auto">
            <a:xfrm>
              <a:off x="2400" y="302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33" name="Oval 41"/>
            <p:cNvSpPr>
              <a:spLocks noChangeArrowheads="1"/>
            </p:cNvSpPr>
            <p:nvPr/>
          </p:nvSpPr>
          <p:spPr bwMode="auto">
            <a:xfrm flipH="1" flipV="1">
              <a:off x="3360" y="3024"/>
              <a:ext cx="96" cy="9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34" name="Oval 42"/>
            <p:cNvSpPr>
              <a:spLocks noChangeArrowheads="1"/>
            </p:cNvSpPr>
            <p:nvPr/>
          </p:nvSpPr>
          <p:spPr bwMode="auto">
            <a:xfrm>
              <a:off x="4368" y="302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0635" name="AutoShape 43"/>
          <p:cNvSpPr>
            <a:spLocks noChangeArrowheads="1"/>
          </p:cNvSpPr>
          <p:nvPr/>
        </p:nvSpPr>
        <p:spPr bwMode="auto">
          <a:xfrm>
            <a:off x="6248400" y="2971800"/>
            <a:ext cx="2667000" cy="914400"/>
          </a:xfrm>
          <a:prstGeom prst="leftArrowCallout">
            <a:avLst>
              <a:gd name="adj1" fmla="val 25000"/>
              <a:gd name="adj2" fmla="val 25000"/>
              <a:gd name="adj3" fmla="val 48611"/>
              <a:gd name="adj4" fmla="val 66667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Arial" charset="0"/>
              </a:rPr>
              <a:t>Easy.</a:t>
            </a:r>
          </a:p>
          <a:p>
            <a:pPr algn="ctr"/>
            <a:r>
              <a:rPr lang="en-US">
                <a:latin typeface="Arial" charset="0"/>
              </a:rPr>
              <a:t>Effective!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2E9F3-702F-BF47-AFA2-8752A121185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134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AA22-A363-5443-BAAC-929BB2F20469}" type="slidenum">
              <a:rPr lang="zh-CN" altLang="en-US"/>
              <a:pPr/>
              <a:t>9</a:t>
            </a:fld>
            <a:endParaRPr lang="en-US" altLang="zh-CN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81087"/>
          </a:xfrm>
        </p:spPr>
        <p:txBody>
          <a:bodyPr/>
          <a:lstStyle/>
          <a:p>
            <a:r>
              <a:rPr lang="en-US" altLang="zh-CN" dirty="0">
                <a:ea typeface="宋体" charset="0"/>
                <a:cs typeface="宋体" charset="0"/>
              </a:rPr>
              <a:t>Estimation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8001000" cy="4724400"/>
          </a:xfrm>
        </p:spPr>
        <p:txBody>
          <a:bodyPr/>
          <a:lstStyle/>
          <a:p>
            <a:endParaRPr lang="zh-CN" altLang="en-US" sz="2800" u="sng" dirty="0">
              <a:ea typeface="宋体" charset="0"/>
              <a:cs typeface="宋体" charset="0"/>
            </a:endParaRPr>
          </a:p>
          <a:p>
            <a:r>
              <a:rPr lang="en-US" altLang="zh-CN" sz="2800" u="sng" dirty="0">
                <a:ea typeface="宋体" charset="0"/>
                <a:cs typeface="宋体" charset="0"/>
              </a:rPr>
              <a:t>History: 	   	short		  long			</a:t>
            </a:r>
          </a:p>
          <a:p>
            <a:pPr>
              <a:buFont typeface="Wingdings" charset="0"/>
              <a:buNone/>
            </a:pPr>
            <a:r>
              <a:rPr lang="en-US" altLang="zh-CN" sz="2400" dirty="0">
                <a:ea typeface="宋体" charset="0"/>
                <a:cs typeface="宋体" charset="0"/>
              </a:rPr>
              <a:t>	</a:t>
            </a:r>
            <a:r>
              <a:rPr lang="en-US" altLang="zh-CN" sz="2400" b="1" dirty="0">
                <a:ea typeface="宋体" charset="0"/>
                <a:cs typeface="宋体" charset="0"/>
              </a:rPr>
              <a:t>modeling</a:t>
            </a:r>
            <a:r>
              <a:rPr lang="en-US" altLang="zh-CN" sz="2400" dirty="0">
                <a:ea typeface="宋体" charset="0"/>
                <a:cs typeface="宋体" charset="0"/>
              </a:rPr>
              <a:t>: 	coarse	</a:t>
            </a:r>
            <a:r>
              <a:rPr lang="en-US" altLang="zh-CN" sz="2400" dirty="0" smtClean="0">
                <a:ea typeface="宋体" charset="0"/>
                <a:cs typeface="宋体" charset="0"/>
              </a:rPr>
              <a:t>refined</a:t>
            </a:r>
            <a:r>
              <a:rPr lang="en-US" altLang="zh-CN" sz="2400" dirty="0">
                <a:ea typeface="宋体" charset="0"/>
                <a:cs typeface="宋体" charset="0"/>
              </a:rPr>
              <a:t>	</a:t>
            </a:r>
          </a:p>
          <a:p>
            <a:pPr>
              <a:buFont typeface="Wingdings" charset="0"/>
              <a:buNone/>
            </a:pPr>
            <a:r>
              <a:rPr lang="en-US" altLang="zh-CN" sz="2400" dirty="0">
                <a:ea typeface="宋体" charset="0"/>
                <a:cs typeface="宋体" charset="0"/>
              </a:rPr>
              <a:t>	</a:t>
            </a:r>
            <a:r>
              <a:rPr lang="en-US" altLang="zh-CN" sz="2400" b="1" dirty="0">
                <a:ea typeface="宋体" charset="0"/>
                <a:cs typeface="宋体" charset="0"/>
              </a:rPr>
              <a:t>Estimation</a:t>
            </a:r>
            <a:r>
              <a:rPr lang="en-US" altLang="zh-CN" sz="2400" dirty="0">
                <a:ea typeface="宋体" charset="0"/>
                <a:cs typeface="宋体" charset="0"/>
              </a:rPr>
              <a:t>:	easy		difficult</a:t>
            </a:r>
          </a:p>
          <a:p>
            <a:r>
              <a:rPr lang="en-US" altLang="zh-CN" sz="2400" dirty="0">
                <a:ea typeface="宋体" charset="0"/>
                <a:cs typeface="宋体" charset="0"/>
              </a:rPr>
              <a:t>Maximum likelihood estimation MLE</a:t>
            </a:r>
          </a:p>
          <a:p>
            <a:endParaRPr lang="en-US" altLang="zh-CN" sz="2400" dirty="0">
              <a:ea typeface="宋体" charset="0"/>
              <a:cs typeface="宋体" charset="0"/>
            </a:endParaRPr>
          </a:p>
          <a:p>
            <a:pPr lvl="1"/>
            <a:endParaRPr lang="en-US" altLang="zh-CN" sz="2400" dirty="0">
              <a:ea typeface="宋体" charset="0"/>
              <a:cs typeface="宋体" charset="0"/>
            </a:endParaRPr>
          </a:p>
          <a:p>
            <a:pPr lvl="1"/>
            <a:r>
              <a:rPr lang="en-US" altLang="zh-CN" sz="2400" dirty="0">
                <a:ea typeface="宋体" charset="0"/>
                <a:cs typeface="宋体" charset="0"/>
              </a:rPr>
              <a:t>If (h</a:t>
            </a:r>
            <a:r>
              <a:rPr lang="en-US" altLang="zh-CN" sz="1800" dirty="0">
                <a:ea typeface="宋体" charset="0"/>
                <a:cs typeface="宋体" charset="0"/>
              </a:rPr>
              <a:t>i</a:t>
            </a:r>
            <a:r>
              <a:rPr lang="en-US" altLang="zh-CN" sz="2400" dirty="0">
                <a:ea typeface="宋体" charset="0"/>
                <a:cs typeface="宋体" charset="0"/>
              </a:rPr>
              <a:t> m</a:t>
            </a:r>
            <a:r>
              <a:rPr lang="en-US" altLang="zh-CN" sz="1800" dirty="0">
                <a:ea typeface="宋体" charset="0"/>
                <a:cs typeface="宋体" charset="0"/>
              </a:rPr>
              <a:t>i</a:t>
            </a:r>
            <a:r>
              <a:rPr lang="en-US" altLang="zh-CN" sz="2400" dirty="0">
                <a:ea typeface="宋体" charset="0"/>
                <a:cs typeface="宋体" charset="0"/>
              </a:rPr>
              <a:t>) is not observed in training corpus, </a:t>
            </a:r>
            <a:r>
              <a:rPr lang="en-US" altLang="zh-CN" sz="2400" dirty="0" smtClean="0">
                <a:ea typeface="宋体" charset="0"/>
                <a:cs typeface="宋体" charset="0"/>
              </a:rPr>
              <a:t/>
            </a:r>
            <a:br>
              <a:rPr lang="en-US" altLang="zh-CN" sz="2400" dirty="0" smtClean="0">
                <a:ea typeface="宋体" charset="0"/>
                <a:cs typeface="宋体" charset="0"/>
              </a:rPr>
            </a:br>
            <a:r>
              <a:rPr lang="en-US" altLang="zh-CN" sz="2400" dirty="0" smtClean="0">
                <a:ea typeface="宋体" charset="0"/>
                <a:cs typeface="宋体" charset="0"/>
              </a:rPr>
              <a:t>P</a:t>
            </a:r>
            <a:r>
              <a:rPr lang="en-US" altLang="zh-CN" sz="2400" dirty="0">
                <a:ea typeface="宋体" charset="0"/>
                <a:cs typeface="宋体" charset="0"/>
              </a:rPr>
              <a:t>(</a:t>
            </a:r>
            <a:r>
              <a:rPr lang="en-US" altLang="zh-CN" sz="2400" dirty="0" err="1">
                <a:ea typeface="宋体" charset="0"/>
                <a:cs typeface="宋体" charset="0"/>
              </a:rPr>
              <a:t>w</a:t>
            </a:r>
            <a:r>
              <a:rPr lang="en-US" altLang="zh-CN" sz="1800" dirty="0" err="1">
                <a:ea typeface="宋体" charset="0"/>
                <a:cs typeface="宋体" charset="0"/>
              </a:rPr>
              <a:t>i</a:t>
            </a:r>
            <a:r>
              <a:rPr lang="en-US" altLang="zh-CN" sz="2400" dirty="0" err="1">
                <a:ea typeface="宋体" charset="0"/>
                <a:cs typeface="宋体" charset="0"/>
              </a:rPr>
              <a:t>|h</a:t>
            </a:r>
            <a:r>
              <a:rPr lang="en-US" altLang="zh-CN" sz="1800" dirty="0" err="1">
                <a:ea typeface="宋体" charset="0"/>
                <a:cs typeface="宋体" charset="0"/>
              </a:rPr>
              <a:t>i</a:t>
            </a:r>
            <a:r>
              <a:rPr lang="en-US" altLang="zh-CN" sz="2400" dirty="0">
                <a:ea typeface="宋体" charset="0"/>
                <a:cs typeface="宋体" charset="0"/>
              </a:rPr>
              <a:t>)=</a:t>
            </a:r>
            <a:r>
              <a:rPr lang="en-US" altLang="zh-CN" sz="2400" dirty="0" smtClean="0">
                <a:ea typeface="宋体" charset="0"/>
                <a:cs typeface="宋体" charset="0"/>
              </a:rPr>
              <a:t>0 </a:t>
            </a:r>
            <a:r>
              <a:rPr lang="en-US" altLang="zh-CN" sz="2400" dirty="0" smtClean="0">
                <a:ea typeface="宋体" charset="0"/>
                <a:cs typeface="宋体" charset="0"/>
                <a:sym typeface="Wingdings"/>
              </a:rPr>
              <a:t> </a:t>
            </a:r>
            <a:r>
              <a:rPr lang="en-US" altLang="zh-CN" dirty="0">
                <a:ea typeface="宋体" charset="0"/>
                <a:cs typeface="宋体" charset="0"/>
              </a:rPr>
              <a:t>(h</a:t>
            </a:r>
            <a:r>
              <a:rPr lang="en-US" altLang="zh-CN" sz="1800" dirty="0">
                <a:ea typeface="宋体" charset="0"/>
                <a:cs typeface="宋体" charset="0"/>
              </a:rPr>
              <a:t>i</a:t>
            </a:r>
            <a:r>
              <a:rPr lang="en-US" altLang="zh-CN" dirty="0">
                <a:ea typeface="宋体" charset="0"/>
                <a:cs typeface="宋体" charset="0"/>
              </a:rPr>
              <a:t> m</a:t>
            </a:r>
            <a:r>
              <a:rPr lang="en-US" altLang="zh-CN" sz="1800" dirty="0">
                <a:ea typeface="宋体" charset="0"/>
                <a:cs typeface="宋体" charset="0"/>
              </a:rPr>
              <a:t>i</a:t>
            </a:r>
            <a:r>
              <a:rPr lang="en-US" altLang="zh-CN" dirty="0" smtClean="0">
                <a:ea typeface="宋体" charset="0"/>
                <a:cs typeface="宋体" charset="0"/>
              </a:rPr>
              <a:t>) </a:t>
            </a:r>
            <a:r>
              <a:rPr lang="en-US" altLang="zh-CN" dirty="0" err="1" smtClean="0">
                <a:ea typeface="宋体" charset="0"/>
                <a:cs typeface="宋体" charset="0"/>
              </a:rPr>
              <a:t>coud</a:t>
            </a:r>
            <a:r>
              <a:rPr lang="en-US" altLang="zh-CN" dirty="0" smtClean="0">
                <a:ea typeface="宋体" charset="0"/>
                <a:cs typeface="宋体" charset="0"/>
              </a:rPr>
              <a:t> still be possible in the language</a:t>
            </a:r>
            <a:endParaRPr lang="en-US" altLang="zh-CN" sz="2400" dirty="0">
              <a:ea typeface="宋体" charset="0"/>
              <a:cs typeface="宋体" charset="0"/>
            </a:endParaRPr>
          </a:p>
          <a:p>
            <a:pPr lvl="1"/>
            <a:r>
              <a:rPr lang="en-US" altLang="zh-CN" sz="2400" dirty="0" smtClean="0">
                <a:ea typeface="宋体" charset="0"/>
                <a:cs typeface="宋体" charset="0"/>
              </a:rPr>
              <a:t>Solution: smoothing</a:t>
            </a:r>
            <a:endParaRPr lang="en-US" altLang="zh-CN" sz="2400" dirty="0">
              <a:ea typeface="宋体" charset="0"/>
              <a:cs typeface="宋体" charset="0"/>
            </a:endParaRPr>
          </a:p>
          <a:p>
            <a:endParaRPr lang="zh-CN" altLang="en-US" sz="2800" dirty="0">
              <a:ea typeface="宋体" charset="0"/>
              <a:cs typeface="宋体" charset="0"/>
            </a:endParaRPr>
          </a:p>
        </p:txBody>
      </p:sp>
      <p:graphicFrame>
        <p:nvGraphicFramePr>
          <p:cNvPr id="12298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058988" y="3810000"/>
          <a:ext cx="46482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1" name="…quation" r:id="rId4" imgW="2209680" imgH="444240" progId="Equation.3">
                  <p:embed/>
                </p:oleObj>
              </mc:Choice>
              <mc:Fallback>
                <p:oleObj name="…quation" r:id="rId4" imgW="22096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988" y="3810000"/>
                        <a:ext cx="46482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2721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0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0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0.jpeg"/></Relationships>
</file>

<file path=ppt/theme/theme1.xml><?xml version="1.0" encoding="utf-8"?>
<a:theme xmlns:a="http://schemas.openxmlformats.org/drawingml/2006/main" name="cs276">
  <a:themeElements>
    <a:clrScheme name="cs276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s276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A50021"/>
            </a:gs>
            <a:gs pos="100000">
              <a:schemeClr val="tx1"/>
            </a:gs>
          </a:gsLst>
          <a:lin ang="0" scaled="1"/>
        </a:gra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cs276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276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276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76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夏至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夏至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夏至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夏至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夏至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夏至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夏至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  <a:fontScheme name="夏至">
    <a:maj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휴먼매직체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ill Sans MT"/>
      <a:ea typeface=""/>
      <a:cs typeface=""/>
      <a:font script="Grek" typeface="Corbel"/>
      <a:font script="Cyrl" typeface="Corbel"/>
      <a:font script="Jpan" typeface="HGｺﾞｼｯｸE"/>
      <a:font script="Hang" typeface="HY엽서L"/>
      <a:font script="Hans" typeface="华文中宋"/>
      <a:font script="Hant" typeface="微軟正黑體"/>
      <a:font script="Arab" typeface="Majalla UI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夏至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53000"/>
            </a:schemeClr>
          </a:gs>
          <a:gs pos="50000">
            <a:schemeClr val="phClr">
              <a:tint val="42000"/>
              <a:satMod val="255000"/>
            </a:schemeClr>
          </a:gs>
          <a:gs pos="97000">
            <a:schemeClr val="phClr">
              <a:tint val="53000"/>
              <a:satMod val="260000"/>
            </a:schemeClr>
          </a:gs>
          <a:gs pos="100000">
            <a:schemeClr val="phClr">
              <a:tint val="56000"/>
              <a:satMod val="275000"/>
            </a:schemeClr>
          </a:gs>
        </a:gsLst>
        <a:path path="circle">
          <a:fillToRect l="50000" t="50000" r="50000" b="50000"/>
        </a:path>
      </a:gradFill>
      <a:gradFill rotWithShape="1">
        <a:gsLst>
          <a:gs pos="0">
            <a:schemeClr val="phClr">
              <a:tint val="92000"/>
              <a:satMod val="170000"/>
            </a:schemeClr>
          </a:gs>
          <a:gs pos="15000">
            <a:schemeClr val="phClr">
              <a:tint val="92000"/>
              <a:shade val="99000"/>
              <a:satMod val="170000"/>
            </a:schemeClr>
          </a:gs>
          <a:gs pos="62000">
            <a:schemeClr val="phClr">
              <a:tint val="96000"/>
              <a:shade val="80000"/>
              <a:satMod val="170000"/>
            </a:schemeClr>
          </a:gs>
          <a:gs pos="97000">
            <a:schemeClr val="phClr">
              <a:tint val="98000"/>
              <a:shade val="63000"/>
              <a:satMod val="170000"/>
            </a:schemeClr>
          </a:gs>
          <a:gs pos="100000">
            <a:schemeClr val="phClr">
              <a:shade val="62000"/>
              <a:satMod val="170000"/>
            </a:schemeClr>
          </a:gs>
        </a:gsLst>
        <a:path path="circle">
          <a:fillToRect l="50000" t="50000" r="50000" b="5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phClr">
              <a:shade val="80000"/>
            </a:schemeClr>
          </a:contourClr>
        </a:sp3d>
      </a:effectStyle>
      <a:effectStyle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60000"/>
              <a:satMod val="355000"/>
            </a:schemeClr>
          </a:gs>
          <a:gs pos="40000">
            <a:schemeClr val="phClr">
              <a:tint val="85000"/>
              <a:satMod val="320000"/>
            </a:schemeClr>
          </a:gs>
          <a:gs pos="100000">
            <a:schemeClr val="phClr">
              <a:shade val="55000"/>
              <a:satMod val="300000"/>
            </a:schemeClr>
          </a:gs>
        </a:gsLst>
        <a:path path="circle">
          <a:fillToRect l="-24500" t="-20000" r="124500" b="120000"/>
        </a:path>
      </a:gradFill>
      <a:blipFill>
        <a:blip xmlns:r="http://schemas.openxmlformats.org/officeDocument/2006/relationships" r:embed="rId1">
          <a:duotone>
            <a:schemeClr val="phClr">
              <a:shade val="9000"/>
              <a:satMod val="300000"/>
            </a:schemeClr>
            <a:schemeClr val="phClr">
              <a:tint val="90000"/>
              <a:satMod val="225000"/>
            </a:schemeClr>
          </a:duotone>
        </a:blip>
        <a:tile tx="0" ty="0" sx="90000" sy="90000" flip="x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Settings\Administrator\Application Data\Microsoft\Templates\cs276.pot</Template>
  <TotalTime>9859</TotalTime>
  <Words>2149</Words>
  <Application>Microsoft Macintosh PowerPoint</Application>
  <PresentationFormat>Présentation à l'écran (4:3)</PresentationFormat>
  <Paragraphs>448</Paragraphs>
  <Slides>42</Slides>
  <Notes>7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3</vt:i4>
      </vt:variant>
      <vt:variant>
        <vt:lpstr>Titres des diapositives</vt:lpstr>
      </vt:variant>
      <vt:variant>
        <vt:i4>42</vt:i4>
      </vt:variant>
    </vt:vector>
  </HeadingPairs>
  <TitlesOfParts>
    <vt:vector size="46" baseType="lpstr">
      <vt:lpstr>cs276</vt:lpstr>
      <vt:lpstr>Equation</vt:lpstr>
      <vt:lpstr>…quation</vt:lpstr>
      <vt:lpstr>Microsoft Equation</vt:lpstr>
      <vt:lpstr>Information Retrieval –  Language models for IR</vt:lpstr>
      <vt:lpstr>Recap</vt:lpstr>
      <vt:lpstr>Principle of statistical language modeling</vt:lpstr>
      <vt:lpstr>Examples of utilization</vt:lpstr>
      <vt:lpstr>Stochastic Language Models</vt:lpstr>
      <vt:lpstr>Prob. of a sequence of words</vt:lpstr>
      <vt:lpstr>n-grams</vt:lpstr>
      <vt:lpstr>Unigram and higher-order models</vt:lpstr>
      <vt:lpstr>Estimation</vt:lpstr>
      <vt:lpstr>Smoothing</vt:lpstr>
      <vt:lpstr>Smoothing methods</vt:lpstr>
      <vt:lpstr>Smoothing (cont’d)</vt:lpstr>
      <vt:lpstr>Standard Probabilistic IR</vt:lpstr>
      <vt:lpstr>IR based on Language Model (LM)</vt:lpstr>
      <vt:lpstr>Stochastic Language Models</vt:lpstr>
      <vt:lpstr>Stochastic Language Models</vt:lpstr>
      <vt:lpstr>Using Language Models in IR</vt:lpstr>
      <vt:lpstr>Language Models for IR</vt:lpstr>
      <vt:lpstr>Retrieval based on probabilistic LM</vt:lpstr>
      <vt:lpstr>Retrieval based on probabilistic LM</vt:lpstr>
      <vt:lpstr>Query generation probability (1)</vt:lpstr>
      <vt:lpstr>Insufficient data</vt:lpstr>
      <vt:lpstr>Insufficient data</vt:lpstr>
      <vt:lpstr>Mixture model</vt:lpstr>
      <vt:lpstr>Basic mixture model summary</vt:lpstr>
      <vt:lpstr>Example</vt:lpstr>
      <vt:lpstr>Dirichlet smoothing</vt:lpstr>
      <vt:lpstr>Effect of smoothing?</vt:lpstr>
      <vt:lpstr>Ponte and Croft Experiments</vt:lpstr>
      <vt:lpstr>Precision/recall results 202-250</vt:lpstr>
      <vt:lpstr>Precision/recall results 51-100</vt:lpstr>
      <vt:lpstr>LM vs. Prob. Model for IR</vt:lpstr>
      <vt:lpstr>LM vs. Prob. Model for IR</vt:lpstr>
      <vt:lpstr>Alternative Models of Text Generation</vt:lpstr>
      <vt:lpstr>Model Comparison</vt:lpstr>
      <vt:lpstr>Another view of model divergence</vt:lpstr>
      <vt:lpstr>Comparison With Vector Space</vt:lpstr>
      <vt:lpstr>Comparaison:  LM v.s. tf*idf</vt:lpstr>
      <vt:lpstr>Comparison With Vector Space</vt:lpstr>
      <vt:lpstr>LM vs. vector space model</vt:lpstr>
      <vt:lpstr>Uniform penalty?</vt:lpstr>
      <vt:lpstr>Resources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CS276A Text Information Retrieval, Mining, and Exploitation</dc:title>
  <dc:creator>Christopher Manning</dc:creator>
  <cp:lastModifiedBy>Jian-Yun Nie</cp:lastModifiedBy>
  <cp:revision>35</cp:revision>
  <cp:lastPrinted>1601-01-01T00:00:00Z</cp:lastPrinted>
  <dcterms:created xsi:type="dcterms:W3CDTF">2002-10-22T06:34:39Z</dcterms:created>
  <dcterms:modified xsi:type="dcterms:W3CDTF">2015-02-04T18:22:41Z</dcterms:modified>
</cp:coreProperties>
</file>