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274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30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56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77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8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016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67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34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40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07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23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44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B8166-1E10-F042-AB8D-3E54A9A0472D}" type="datetimeFigureOut">
              <a:rPr lang="fr-FR" smtClean="0"/>
              <a:t>08/01/2017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97AAD-281D-1945-AB31-50702B97BB5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36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ra.org/learn/text-retrieva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nie@iro.umontreal.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Recherche d’information -Organisation du cours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Jian</a:t>
            </a:r>
            <a:r>
              <a:rPr lang="fr-FR" dirty="0" smtClean="0"/>
              <a:t>-Yun Nie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9321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But du cours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Apprendre sur la RI et les engins de recherche</a:t>
            </a:r>
          </a:p>
          <a:p>
            <a:pPr lvl="1"/>
            <a:r>
              <a:rPr lang="fr-CA" dirty="0" smtClean="0"/>
              <a:t>Problèmes de RI</a:t>
            </a:r>
          </a:p>
          <a:p>
            <a:pPr lvl="1"/>
            <a:r>
              <a:rPr lang="fr-CA" dirty="0" smtClean="0"/>
              <a:t>Aspects importants dans la RI</a:t>
            </a:r>
          </a:p>
          <a:p>
            <a:pPr lvl="1"/>
            <a:r>
              <a:rPr lang="fr-CA" dirty="0" smtClean="0"/>
              <a:t>Approches</a:t>
            </a:r>
          </a:p>
          <a:p>
            <a:r>
              <a:rPr lang="fr-CA" dirty="0" smtClean="0"/>
              <a:t>Développer des habiletés de recherche</a:t>
            </a:r>
          </a:p>
          <a:p>
            <a:pPr lvl="1"/>
            <a:r>
              <a:rPr lang="fr-CA" dirty="0" smtClean="0"/>
              <a:t>Analyse du problème</a:t>
            </a:r>
          </a:p>
          <a:p>
            <a:pPr lvl="1"/>
            <a:r>
              <a:rPr lang="fr-CA" dirty="0" smtClean="0"/>
              <a:t>Lecture et critique</a:t>
            </a:r>
          </a:p>
          <a:p>
            <a:pPr lvl="1"/>
            <a:r>
              <a:rPr lang="fr-CA" dirty="0" smtClean="0"/>
              <a:t>créativité</a:t>
            </a:r>
          </a:p>
          <a:p>
            <a:pPr lvl="1"/>
            <a:r>
              <a:rPr lang="fr-CA" dirty="0" smtClean="0"/>
              <a:t>Tests rigoureux</a:t>
            </a:r>
          </a:p>
          <a:p>
            <a:pPr lvl="1"/>
            <a:r>
              <a:rPr lang="fr-CA" dirty="0" smtClean="0"/>
              <a:t>Communications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5879560" y="4009171"/>
            <a:ext cx="2906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CA" sz="2400" dirty="0" smtClean="0">
                <a:solidFill>
                  <a:srgbClr val="FF0000"/>
                </a:solidFill>
              </a:rPr>
              <a:t>Discussions</a:t>
            </a:r>
          </a:p>
          <a:p>
            <a:pPr marL="285750" indent="-285750">
              <a:buFontTx/>
              <a:buChar char="-"/>
            </a:pPr>
            <a:r>
              <a:rPr lang="fr-CA" sz="2400" dirty="0" smtClean="0">
                <a:solidFill>
                  <a:srgbClr val="FF0000"/>
                </a:solidFill>
              </a:rPr>
              <a:t>Expérimentations</a:t>
            </a:r>
          </a:p>
          <a:p>
            <a:pPr marL="285750" indent="-285750">
              <a:buFontTx/>
              <a:buChar char="-"/>
            </a:pPr>
            <a:r>
              <a:rPr lang="fr-CA" sz="2400" dirty="0" smtClean="0">
                <a:solidFill>
                  <a:srgbClr val="FF0000"/>
                </a:solidFill>
              </a:rPr>
              <a:t>Lecture des papiers et synthèse</a:t>
            </a:r>
          </a:p>
          <a:p>
            <a:pPr marL="285750" indent="-285750">
              <a:buFontTx/>
              <a:buChar char="-"/>
            </a:pPr>
            <a:r>
              <a:rPr lang="fr-CA" sz="2400" dirty="0" smtClean="0">
                <a:solidFill>
                  <a:srgbClr val="FF0000"/>
                </a:solidFill>
              </a:rPr>
              <a:t>Rapport et présent</a:t>
            </a:r>
            <a:r>
              <a:rPr lang="fr-CA" sz="2400" dirty="0" smtClean="0">
                <a:solidFill>
                  <a:srgbClr val="FF0000"/>
                </a:solidFill>
              </a:rPr>
              <a:t>a</a:t>
            </a:r>
            <a:r>
              <a:rPr lang="fr-CA" sz="2400" dirty="0" smtClean="0">
                <a:solidFill>
                  <a:srgbClr val="FF0000"/>
                </a:solidFill>
              </a:rPr>
              <a:t>tion</a:t>
            </a:r>
            <a:endParaRPr lang="fr-C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9412"/>
            <a:ext cx="8229600" cy="613564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Plan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332" y="1112976"/>
            <a:ext cx="8747986" cy="55455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A" sz="2000" u="sng" dirty="0" smtClean="0"/>
              <a:t>S</a:t>
            </a:r>
            <a:r>
              <a:rPr lang="fr-CA" sz="2000" u="sng" dirty="0" smtClean="0"/>
              <a:t>emaine</a:t>
            </a:r>
            <a:r>
              <a:rPr lang="fr-CA" sz="2000" u="sng" dirty="0" smtClean="0">
                <a:solidFill>
                  <a:srgbClr val="FF0000"/>
                </a:solidFill>
              </a:rPr>
              <a:t>		</a:t>
            </a:r>
            <a:r>
              <a:rPr lang="fr-CA" sz="2000" u="sng" dirty="0" smtClean="0">
                <a:solidFill>
                  <a:srgbClr val="FF0000"/>
                </a:solidFill>
              </a:rPr>
              <a:t>S</a:t>
            </a:r>
            <a:r>
              <a:rPr lang="fr-CA" sz="2000" u="sng" dirty="0" smtClean="0">
                <a:solidFill>
                  <a:srgbClr val="FF0000"/>
                </a:solidFill>
              </a:rPr>
              <a:t>ujet							</a:t>
            </a:r>
            <a:r>
              <a:rPr lang="fr-CA" sz="2000" u="sng" dirty="0" smtClean="0">
                <a:solidFill>
                  <a:schemeClr val="tx2"/>
                </a:solidFill>
              </a:rPr>
              <a:t>D</a:t>
            </a:r>
            <a:r>
              <a:rPr lang="fr-CA" sz="2000" u="sng" dirty="0" smtClean="0">
                <a:solidFill>
                  <a:schemeClr val="tx2"/>
                </a:solidFill>
              </a:rPr>
              <a:t>evoir						</a:t>
            </a:r>
          </a:p>
          <a:p>
            <a:pPr marL="0" indent="0">
              <a:buNone/>
            </a:pPr>
            <a:r>
              <a:rPr lang="fr-CA" sz="2000" dirty="0" smtClean="0"/>
              <a:t>1		</a:t>
            </a:r>
            <a:r>
              <a:rPr lang="fr-CA" sz="2000" dirty="0" smtClean="0">
                <a:solidFill>
                  <a:srgbClr val="FF0000"/>
                </a:solidFill>
              </a:rPr>
              <a:t>Introduction: problème de RI</a:t>
            </a:r>
          </a:p>
          <a:p>
            <a:pPr marL="0" indent="0">
              <a:buNone/>
            </a:pPr>
            <a:r>
              <a:rPr lang="fr-CA" sz="2000" dirty="0" smtClean="0"/>
              <a:t>2 		</a:t>
            </a:r>
            <a:r>
              <a:rPr lang="fr-CA" sz="2000" dirty="0" smtClean="0">
                <a:solidFill>
                  <a:srgbClr val="FF0000"/>
                </a:solidFill>
              </a:rPr>
              <a:t>Processus d’indexation</a:t>
            </a:r>
          </a:p>
          <a:p>
            <a:pPr marL="0" indent="0">
              <a:buNone/>
            </a:pPr>
            <a:r>
              <a:rPr lang="fr-CA" sz="2000" dirty="0" smtClean="0"/>
              <a:t>3		</a:t>
            </a:r>
            <a:r>
              <a:rPr lang="fr-CA" sz="2000" dirty="0" smtClean="0">
                <a:solidFill>
                  <a:srgbClr val="FF0000"/>
                </a:solidFill>
              </a:rPr>
              <a:t>Modèles traditionnels: approches de base</a:t>
            </a:r>
            <a:endParaRPr lang="fr-CA" sz="1600" dirty="0" smtClean="0">
              <a:solidFill>
                <a:srgbClr val="FF0000"/>
              </a:solidFill>
            </a:endParaRPr>
          </a:p>
          <a:p>
            <a:pPr marL="457200" indent="-457200">
              <a:buAutoNum type="arabicPlain" startAt="4"/>
            </a:pPr>
            <a:r>
              <a:rPr lang="fr-CA" sz="2000" dirty="0" smtClean="0"/>
              <a:t> 	</a:t>
            </a:r>
            <a:r>
              <a:rPr lang="fr-CA" sz="2000" dirty="0" smtClean="0">
                <a:solidFill>
                  <a:srgbClr val="FF0000"/>
                </a:solidFill>
              </a:rPr>
              <a:t>Évaluation du système</a:t>
            </a:r>
            <a:r>
              <a:rPr lang="fr-CA" sz="2000" dirty="0" smtClean="0"/>
              <a:t>			</a:t>
            </a:r>
            <a:endParaRPr lang="fr-CA" sz="2000" dirty="0" smtClean="0">
              <a:solidFill>
                <a:schemeClr val="tx2"/>
              </a:solidFill>
            </a:endParaRPr>
          </a:p>
          <a:p>
            <a:pPr marL="457200" indent="-457200">
              <a:buAutoNum type="arabicPlain" startAt="4"/>
            </a:pPr>
            <a:r>
              <a:rPr lang="fr-CA" sz="2000" dirty="0" smtClean="0"/>
              <a:t> 	</a:t>
            </a:r>
            <a:r>
              <a:rPr lang="fr-CA" sz="2000" dirty="0" smtClean="0">
                <a:solidFill>
                  <a:srgbClr val="FF0000"/>
                </a:solidFill>
              </a:rPr>
              <a:t>Modèle de langue				</a:t>
            </a:r>
            <a:r>
              <a:rPr lang="fr-CA" sz="2000" dirty="0">
                <a:solidFill>
                  <a:schemeClr val="tx2"/>
                </a:solidFill>
              </a:rPr>
              <a:t> Utilisation d’un système de RI (20%)</a:t>
            </a:r>
            <a:endParaRPr lang="fr-CA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CA" sz="2000" dirty="0" smtClean="0"/>
              <a:t>6		</a:t>
            </a:r>
            <a:r>
              <a:rPr lang="fr-CA" sz="2000" dirty="0" smtClean="0">
                <a:solidFill>
                  <a:srgbClr val="FF0000"/>
                </a:solidFill>
              </a:rPr>
              <a:t>Intégration des relation entre termes	</a:t>
            </a:r>
          </a:p>
          <a:p>
            <a:pPr marL="0" indent="0">
              <a:buNone/>
            </a:pPr>
            <a:r>
              <a:rPr lang="fr-CA" sz="1600" dirty="0" smtClean="0">
                <a:solidFill>
                  <a:srgbClr val="FF0000"/>
                </a:solidFill>
              </a:rPr>
              <a:t>			Expansion de requêtes, …</a:t>
            </a:r>
          </a:p>
          <a:p>
            <a:pPr marL="457200" indent="-457200">
              <a:buAutoNum type="arabicPlain" startAt="7"/>
            </a:pPr>
            <a:r>
              <a:rPr lang="fr-CA" sz="2000" dirty="0" smtClean="0"/>
              <a:t>        </a:t>
            </a:r>
            <a:r>
              <a:rPr lang="fr-CA" sz="2000" dirty="0" smtClean="0">
                <a:solidFill>
                  <a:srgbClr val="FF0000"/>
                </a:solidFill>
              </a:rPr>
              <a:t>Intégration de dépendance entre termes</a:t>
            </a:r>
            <a:r>
              <a:rPr lang="fr-CA" sz="2000" dirty="0" smtClean="0"/>
              <a:t>	</a:t>
            </a:r>
            <a:endParaRPr lang="fr-CA" sz="2000" dirty="0" smtClean="0"/>
          </a:p>
          <a:p>
            <a:pPr marL="457200" indent="-457200">
              <a:buAutoNum type="arabicPlain" startAt="8"/>
            </a:pPr>
            <a:r>
              <a:rPr lang="fr-CA" sz="2000" dirty="0" smtClean="0">
                <a:solidFill>
                  <a:srgbClr val="000000"/>
                </a:solidFill>
              </a:rPr>
              <a:t> 	</a:t>
            </a:r>
            <a:r>
              <a:rPr lang="fr-CA" sz="2000" dirty="0" smtClean="0">
                <a:solidFill>
                  <a:srgbClr val="FF0000"/>
                </a:solidFill>
              </a:rPr>
              <a:t>Topic </a:t>
            </a:r>
            <a:r>
              <a:rPr lang="fr-CA" sz="2000" dirty="0" err="1" smtClean="0">
                <a:solidFill>
                  <a:srgbClr val="FF0000"/>
                </a:solidFill>
              </a:rPr>
              <a:t>models</a:t>
            </a:r>
            <a:r>
              <a:rPr lang="fr-CA" sz="2000" dirty="0" smtClean="0">
                <a:solidFill>
                  <a:srgbClr val="FF0000"/>
                </a:solidFill>
              </a:rPr>
              <a:t> (LSA/LDA)</a:t>
            </a:r>
            <a:r>
              <a:rPr lang="fr-CA" sz="2000" dirty="0" smtClean="0">
                <a:solidFill>
                  <a:srgbClr val="000000"/>
                </a:solidFill>
              </a:rPr>
              <a:t>			</a:t>
            </a:r>
            <a:r>
              <a:rPr lang="fr-CA" sz="2000" dirty="0" smtClean="0">
                <a:solidFill>
                  <a:schemeClr val="tx2"/>
                </a:solidFill>
              </a:rPr>
              <a:t>Synthèse de papiers (20%)</a:t>
            </a:r>
          </a:p>
          <a:p>
            <a:pPr marL="0" indent="0">
              <a:buNone/>
            </a:pPr>
            <a:r>
              <a:rPr lang="fr-CA" sz="2000" dirty="0" smtClean="0">
                <a:solidFill>
                  <a:srgbClr val="000000"/>
                </a:solidFill>
              </a:rPr>
              <a:t>9 		</a:t>
            </a:r>
            <a:r>
              <a:rPr lang="fr-CA" sz="2000" dirty="0" smtClean="0">
                <a:solidFill>
                  <a:srgbClr val="FF0000"/>
                </a:solidFill>
              </a:rPr>
              <a:t>Learning to </a:t>
            </a:r>
            <a:r>
              <a:rPr lang="fr-CA" sz="2000" dirty="0" err="1" smtClean="0">
                <a:solidFill>
                  <a:srgbClr val="FF0000"/>
                </a:solidFill>
              </a:rPr>
              <a:t>rank</a:t>
            </a:r>
            <a:endParaRPr lang="fr-CA" sz="2000" dirty="0" smtClean="0">
              <a:solidFill>
                <a:srgbClr val="FF0000"/>
              </a:solidFill>
            </a:endParaRPr>
          </a:p>
          <a:p>
            <a:pPr marL="457200" indent="-457200">
              <a:buAutoNum type="arabicPlain" startAt="10"/>
            </a:pPr>
            <a:r>
              <a:rPr lang="fr-CA" sz="2000" dirty="0" smtClean="0">
                <a:solidFill>
                  <a:srgbClr val="000000"/>
                </a:solidFill>
              </a:rPr>
              <a:t>        </a:t>
            </a:r>
            <a:r>
              <a:rPr lang="fr-CA" sz="2000" dirty="0" smtClean="0">
                <a:solidFill>
                  <a:srgbClr val="FF0000"/>
                </a:solidFill>
              </a:rPr>
              <a:t>RI sur le Web</a:t>
            </a:r>
          </a:p>
          <a:p>
            <a:pPr marL="0" indent="0">
              <a:buNone/>
            </a:pPr>
            <a:r>
              <a:rPr lang="fr-CA" sz="2000" dirty="0" smtClean="0">
                <a:solidFill>
                  <a:srgbClr val="000000"/>
                </a:solidFill>
              </a:rPr>
              <a:t>11,12      </a:t>
            </a:r>
            <a:r>
              <a:rPr lang="fr-CA" sz="2000" dirty="0" smtClean="0">
                <a:solidFill>
                  <a:srgbClr val="FF0000"/>
                </a:solidFill>
              </a:rPr>
              <a:t>Sujet</a:t>
            </a:r>
            <a:r>
              <a:rPr lang="fr-CA" sz="2000" dirty="0" smtClean="0">
                <a:solidFill>
                  <a:srgbClr val="FF0000"/>
                </a:solidFill>
              </a:rPr>
              <a:t>s plus récents (utilisation de </a:t>
            </a:r>
            <a:r>
              <a:rPr lang="fr-CA" sz="2000" dirty="0" err="1" smtClean="0">
                <a:solidFill>
                  <a:srgbClr val="FF0000"/>
                </a:solidFill>
              </a:rPr>
              <a:t>deep</a:t>
            </a:r>
            <a:r>
              <a:rPr lang="fr-CA" sz="2000" dirty="0" smtClean="0">
                <a:solidFill>
                  <a:srgbClr val="FF0000"/>
                </a:solidFill>
              </a:rPr>
              <a:t> </a:t>
            </a:r>
            <a:r>
              <a:rPr lang="fr-CA" sz="2000" dirty="0" err="1" smtClean="0">
                <a:solidFill>
                  <a:srgbClr val="FF0000"/>
                </a:solidFill>
              </a:rPr>
              <a:t>learning</a:t>
            </a:r>
            <a:r>
              <a:rPr lang="fr-CA" sz="2000" dirty="0" smtClean="0">
                <a:solidFill>
                  <a:srgbClr val="FF0000"/>
                </a:solidFill>
              </a:rPr>
              <a:t>, …)</a:t>
            </a:r>
          </a:p>
          <a:p>
            <a:pPr marL="0" indent="0">
              <a:buNone/>
            </a:pPr>
            <a:r>
              <a:rPr lang="fr-CA" sz="2000" dirty="0" smtClean="0"/>
              <a:t>13</a:t>
            </a:r>
            <a:r>
              <a:rPr lang="fr-CA" sz="2000" dirty="0" smtClean="0">
                <a:solidFill>
                  <a:srgbClr val="FF0000"/>
                </a:solidFill>
              </a:rPr>
              <a:t> 	        Présentation des étudiants</a:t>
            </a:r>
          </a:p>
          <a:p>
            <a:pPr marL="0" indent="0">
              <a:buNone/>
            </a:pPr>
            <a:r>
              <a:rPr lang="fr-CA" sz="2000" dirty="0" smtClean="0"/>
              <a:t>	</a:t>
            </a:r>
            <a:r>
              <a:rPr lang="fr-CA" sz="2000" dirty="0" smtClean="0">
                <a:solidFill>
                  <a:schemeClr val="tx2"/>
                </a:solidFill>
              </a:rPr>
              <a:t>Examen final (60%) (date à déterminer)</a:t>
            </a:r>
          </a:p>
          <a:p>
            <a:pPr marL="0" indent="0">
              <a:buNone/>
            </a:pPr>
            <a:endParaRPr lang="fr-CA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8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9303"/>
            <a:ext cx="8229600" cy="1143000"/>
          </a:xfrm>
        </p:spPr>
        <p:txBody>
          <a:bodyPr/>
          <a:lstStyle/>
          <a:p>
            <a:r>
              <a:rPr lang="fr-FR" dirty="0" smtClean="0"/>
              <a:t>Ré</a:t>
            </a:r>
            <a:r>
              <a:rPr lang="fr-FR" dirty="0" smtClean="0"/>
              <a:t>férences et ressources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7861"/>
            <a:ext cx="8229600" cy="4525963"/>
          </a:xfrm>
        </p:spPr>
        <p:txBody>
          <a:bodyPr>
            <a:noAutofit/>
          </a:bodyPr>
          <a:lstStyle/>
          <a:p>
            <a:r>
              <a:rPr lang="fr-FR" sz="2000" dirty="0" smtClean="0"/>
              <a:t>Livres</a:t>
            </a:r>
            <a:endParaRPr lang="fr-FR" sz="2000" dirty="0" smtClean="0"/>
          </a:p>
          <a:p>
            <a:pPr lvl="1"/>
            <a:r>
              <a:rPr lang="fr-FR" sz="1600" dirty="0" err="1" smtClean="0"/>
              <a:t>W.Bruce</a:t>
            </a:r>
            <a:r>
              <a:rPr lang="fr-FR" sz="1600" dirty="0" smtClean="0"/>
              <a:t> </a:t>
            </a:r>
            <a:r>
              <a:rPr lang="fr-FR" sz="1600" dirty="0" err="1" smtClean="0"/>
              <a:t>Croft</a:t>
            </a:r>
            <a:r>
              <a:rPr lang="fr-FR" sz="1600" dirty="0" smtClean="0"/>
              <a:t>, Donald </a:t>
            </a:r>
            <a:r>
              <a:rPr lang="fr-FR" sz="1600" dirty="0" err="1" smtClean="0"/>
              <a:t>Metzler</a:t>
            </a:r>
            <a:r>
              <a:rPr lang="fr-FR" sz="1600" dirty="0" smtClean="0"/>
              <a:t>, Trevor </a:t>
            </a:r>
            <a:r>
              <a:rPr lang="fr-FR" sz="1600" dirty="0" err="1" smtClean="0"/>
              <a:t>Strohman</a:t>
            </a:r>
            <a:r>
              <a:rPr lang="fr-FR" sz="1600" dirty="0" smtClean="0"/>
              <a:t>. 2009. </a:t>
            </a:r>
            <a:r>
              <a:rPr lang="fr-FR" sz="1600" dirty="0" err="1" smtClean="0"/>
              <a:t>Search</a:t>
            </a:r>
            <a:r>
              <a:rPr lang="fr-FR" sz="1600" dirty="0" smtClean="0"/>
              <a:t> </a:t>
            </a:r>
            <a:r>
              <a:rPr lang="fr-FR" sz="1600" dirty="0" err="1" smtClean="0"/>
              <a:t>Engines</a:t>
            </a:r>
            <a:r>
              <a:rPr lang="fr-FR" sz="1600" dirty="0" smtClean="0"/>
              <a:t>: Information </a:t>
            </a:r>
            <a:r>
              <a:rPr lang="fr-FR" sz="1600" dirty="0" err="1" smtClean="0"/>
              <a:t>Retrieval</a:t>
            </a:r>
            <a:r>
              <a:rPr lang="fr-FR" sz="1600" dirty="0" smtClean="0"/>
              <a:t> in Practice, Pearson Education </a:t>
            </a:r>
          </a:p>
          <a:p>
            <a:pPr lvl="1"/>
            <a:r>
              <a:rPr lang="fr-FR" sz="1600" dirty="0" smtClean="0"/>
              <a:t>Christopher D. Manning, </a:t>
            </a:r>
            <a:r>
              <a:rPr lang="fr-FR" sz="1600" dirty="0" err="1" smtClean="0"/>
              <a:t>Prabhakar</a:t>
            </a:r>
            <a:r>
              <a:rPr lang="fr-FR" sz="1600" dirty="0" smtClean="0"/>
              <a:t> </a:t>
            </a:r>
            <a:r>
              <a:rPr lang="fr-FR" sz="1600" dirty="0" err="1" smtClean="0"/>
              <a:t>Raghavan</a:t>
            </a:r>
            <a:r>
              <a:rPr lang="fr-FR" sz="1600" dirty="0" smtClean="0"/>
              <a:t> and </a:t>
            </a:r>
            <a:r>
              <a:rPr lang="fr-FR" sz="1600" dirty="0" err="1" smtClean="0"/>
              <a:t>Hinrich</a:t>
            </a:r>
            <a:r>
              <a:rPr lang="fr-FR" sz="1600" dirty="0" smtClean="0"/>
              <a:t>, 2008.Introduction to Information </a:t>
            </a:r>
            <a:r>
              <a:rPr lang="fr-FR" sz="1600" dirty="0" err="1" smtClean="0"/>
              <a:t>Retrieval</a:t>
            </a:r>
            <a:r>
              <a:rPr lang="fr-FR" sz="1600" dirty="0" smtClean="0"/>
              <a:t>, Cambridge </a:t>
            </a:r>
            <a:r>
              <a:rPr lang="fr-FR" sz="1600" dirty="0" err="1" smtClean="0"/>
              <a:t>University</a:t>
            </a:r>
            <a:r>
              <a:rPr lang="fr-FR" sz="1600" dirty="0" smtClean="0"/>
              <a:t> </a:t>
            </a:r>
            <a:r>
              <a:rPr lang="fr-FR" sz="1600" dirty="0" err="1" smtClean="0"/>
              <a:t>Press</a:t>
            </a:r>
            <a:r>
              <a:rPr lang="fr-FR" sz="1600" dirty="0" smtClean="0"/>
              <a:t>.</a:t>
            </a:r>
            <a:endParaRPr lang="fr-FR" sz="1600" dirty="0" smtClean="0"/>
          </a:p>
          <a:p>
            <a:r>
              <a:rPr lang="fr-FR" sz="2000" dirty="0" smtClean="0"/>
              <a:t>Journaux</a:t>
            </a:r>
            <a:endParaRPr lang="fr-FR" sz="2000" dirty="0" smtClean="0"/>
          </a:p>
          <a:p>
            <a:pPr lvl="1"/>
            <a:r>
              <a:rPr lang="fr-FR" sz="1600" dirty="0" smtClean="0"/>
              <a:t>ACM-TOIS</a:t>
            </a:r>
          </a:p>
          <a:p>
            <a:pPr lvl="1"/>
            <a:r>
              <a:rPr lang="fr-FR" sz="1600" dirty="0" smtClean="0"/>
              <a:t>Information </a:t>
            </a:r>
            <a:r>
              <a:rPr lang="fr-FR" sz="1600" dirty="0" err="1" smtClean="0"/>
              <a:t>Processing</a:t>
            </a:r>
            <a:r>
              <a:rPr lang="fr-FR" sz="1600" dirty="0" smtClean="0"/>
              <a:t> and Management</a:t>
            </a:r>
          </a:p>
          <a:p>
            <a:pPr lvl="1"/>
            <a:r>
              <a:rPr lang="fr-FR" sz="1600" dirty="0" smtClean="0"/>
              <a:t>Information </a:t>
            </a:r>
            <a:r>
              <a:rPr lang="fr-FR" sz="1600" dirty="0" err="1" smtClean="0"/>
              <a:t>Retrieval</a:t>
            </a:r>
            <a:r>
              <a:rPr lang="fr-FR" sz="1600" dirty="0" smtClean="0"/>
              <a:t> Journal</a:t>
            </a:r>
          </a:p>
          <a:p>
            <a:pPr lvl="1"/>
            <a:r>
              <a:rPr lang="fr-FR" sz="1600" dirty="0" smtClean="0"/>
              <a:t>Journal of the American Society for Information Science and Tech. (JASIST)</a:t>
            </a:r>
            <a:endParaRPr lang="fr-FR" sz="1600" dirty="0" smtClean="0"/>
          </a:p>
          <a:p>
            <a:r>
              <a:rPr lang="fr-FR" sz="2000" dirty="0" smtClean="0"/>
              <a:t>Papiers de recherche</a:t>
            </a:r>
            <a:endParaRPr lang="fr-FR" sz="2000" dirty="0" smtClean="0"/>
          </a:p>
          <a:p>
            <a:pPr lvl="1"/>
            <a:r>
              <a:rPr lang="fr-FR" sz="1600" dirty="0" smtClean="0"/>
              <a:t>Distribués durant le cours</a:t>
            </a:r>
          </a:p>
          <a:p>
            <a:pPr lvl="1"/>
            <a:r>
              <a:rPr lang="fr-FR" sz="1600" dirty="0" smtClean="0"/>
              <a:t>Recherche sur le Web</a:t>
            </a:r>
          </a:p>
          <a:p>
            <a:r>
              <a:rPr lang="fr-FR" sz="2000" dirty="0" smtClean="0"/>
              <a:t>Coursera (cous en ligne) par </a:t>
            </a:r>
            <a:r>
              <a:rPr lang="fr-FR" sz="2000" dirty="0" err="1" smtClean="0"/>
              <a:t>ChengXiang</a:t>
            </a:r>
            <a:r>
              <a:rPr lang="fr-FR" sz="2000" dirty="0" smtClean="0"/>
              <a:t> </a:t>
            </a:r>
            <a:r>
              <a:rPr lang="fr-FR" sz="2000" dirty="0" err="1" smtClean="0"/>
              <a:t>Zhai</a:t>
            </a:r>
            <a:r>
              <a:rPr lang="fr-FR" sz="2000" dirty="0" smtClean="0"/>
              <a:t> (UIUC):</a:t>
            </a:r>
          </a:p>
          <a:p>
            <a:pPr lvl="1"/>
            <a:r>
              <a:rPr lang="fr-FR" sz="1600" dirty="0">
                <a:hlinkClick r:id="rId2"/>
              </a:rPr>
              <a:t>https://www.coursera.org/learn/text-retrieval</a:t>
            </a:r>
            <a:r>
              <a:rPr lang="fr-FR" sz="1600" dirty="0" smtClean="0">
                <a:hlinkClick r:id="rId2"/>
              </a:rPr>
              <a:t>/</a:t>
            </a:r>
            <a:endParaRPr lang="fr-FR" sz="1600" dirty="0" smtClean="0"/>
          </a:p>
          <a:p>
            <a:r>
              <a:rPr lang="fr-FR" sz="2000" dirty="0" smtClean="0"/>
              <a:t>Systèmes Open source: Indri/</a:t>
            </a:r>
            <a:r>
              <a:rPr lang="fr-FR" sz="2000" dirty="0" err="1" smtClean="0"/>
              <a:t>Lemur</a:t>
            </a:r>
            <a:r>
              <a:rPr lang="fr-FR" sz="2000" dirty="0" smtClean="0"/>
              <a:t>, </a:t>
            </a:r>
            <a:r>
              <a:rPr lang="fr-FR" sz="2000" dirty="0" err="1" smtClean="0"/>
              <a:t>Lucene</a:t>
            </a:r>
            <a:r>
              <a:rPr lang="fr-FR" sz="2000" dirty="0" smtClean="0"/>
              <a:t>, Terrier, …</a:t>
            </a:r>
          </a:p>
          <a:p>
            <a:r>
              <a:rPr lang="fr-FR" sz="2000" dirty="0" smtClean="0"/>
              <a:t>Collections de test: TREC, CLEF, …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505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Horaire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Lundi 		12:30-14:30, 	Z-350</a:t>
            </a:r>
          </a:p>
          <a:p>
            <a:r>
              <a:rPr lang="fr-CA" dirty="0" smtClean="0"/>
              <a:t>Mercredi 9:30-11:30,	Z-345</a:t>
            </a:r>
          </a:p>
          <a:p>
            <a:endParaRPr lang="fr-CA" dirty="0" smtClean="0"/>
          </a:p>
          <a:p>
            <a:r>
              <a:rPr lang="fr-CA" dirty="0" smtClean="0"/>
              <a:t>Absence fin mars (29-31): On précisera le moyen de rattrapage.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2606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Contact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Email: </a:t>
            </a:r>
            <a:r>
              <a:rPr lang="en-CA" dirty="0" smtClean="0">
                <a:hlinkClick r:id="rId2"/>
              </a:rPr>
              <a:t>nie@iro.umontreal.ca</a:t>
            </a:r>
            <a:endParaRPr lang="en-CA" dirty="0" smtClean="0"/>
          </a:p>
          <a:p>
            <a:r>
              <a:rPr lang="en-CA" dirty="0" smtClean="0"/>
              <a:t>Bureau: </a:t>
            </a:r>
            <a:r>
              <a:rPr lang="en-CA" dirty="0" smtClean="0"/>
              <a:t>2241 André-</a:t>
            </a:r>
            <a:r>
              <a:rPr lang="en-CA" dirty="0" err="1" smtClean="0"/>
              <a:t>Aisenstadt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96080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180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Recherche d’information -Organisation du cours</vt:lpstr>
      <vt:lpstr>But du cours</vt:lpstr>
      <vt:lpstr>Plan</vt:lpstr>
      <vt:lpstr>Références et ressources</vt:lpstr>
      <vt:lpstr>Horaire</vt:lpstr>
      <vt:lpstr>Contact</vt:lpstr>
    </vt:vector>
  </TitlesOfParts>
  <Company>Université de Montréal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Retrieval -Organization of the course</dc:title>
  <dc:creator>Jian-Yun Nie</dc:creator>
  <cp:lastModifiedBy>JY</cp:lastModifiedBy>
  <cp:revision>28</cp:revision>
  <dcterms:created xsi:type="dcterms:W3CDTF">2011-02-20T09:39:28Z</dcterms:created>
  <dcterms:modified xsi:type="dcterms:W3CDTF">2017-01-09T16:58:35Z</dcterms:modified>
</cp:coreProperties>
</file>